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tiff" ContentType="image/tiff"/>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256" r:id="rId2"/>
    <p:sldId id="260" r:id="rId3"/>
    <p:sldId id="264" r:id="rId4"/>
    <p:sldId id="257" r:id="rId5"/>
    <p:sldId id="258" r:id="rId6"/>
    <p:sldId id="266" r:id="rId7"/>
    <p:sldId id="267" r:id="rId8"/>
    <p:sldId id="262" r:id="rId9"/>
    <p:sldId id="268" r:id="rId10"/>
    <p:sldId id="270" r:id="rId11"/>
    <p:sldId id="261" r:id="rId12"/>
    <p:sldId id="265" r:id="rId13"/>
    <p:sldId id="271" r:id="rId14"/>
    <p:sldId id="263" r:id="rId15"/>
    <p:sldId id="273" r:id="rId16"/>
    <p:sldId id="272" r:id="rId17"/>
    <p:sldId id="27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439"/>
    <p:restoredTop sz="94631"/>
  </p:normalViewPr>
  <p:slideViewPr>
    <p:cSldViewPr snapToGrid="0" snapToObjects="1">
      <p:cViewPr varScale="1">
        <p:scale>
          <a:sx n="87" d="100"/>
          <a:sy n="87" d="100"/>
        </p:scale>
        <p:origin x="224" y="4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neutralbg_accent5_2">
  <dgm:title val=""/>
  <dgm:desc val=""/>
  <dgm:catLst>
    <dgm:cat type="accent5" pri="15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a:alpha val="0"/>
      </a:schemeClr>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B4B7532-05B3-C847-89B7-D35742C8E3B6}" type="doc">
      <dgm:prSet loTypeId="urn:microsoft.com/office/officeart/2018/2/layout/IconLabelList" loCatId="icon" qsTypeId="urn:microsoft.com/office/officeart/2005/8/quickstyle/simple4" qsCatId="simple" csTypeId="urn:microsoft.com/office/officeart/2018/5/colors/Iconchunking_neutralbg_accent5_2" csCatId="accent5" phldr="1"/>
      <dgm:spPr/>
    </dgm:pt>
    <dgm:pt modelId="{90D50158-700F-B945-B9E5-B2FA74942B85}">
      <dgm:prSet phldrT="[Text]"/>
      <dgm:spPr/>
      <dgm:t>
        <a:bodyPr/>
        <a:lstStyle/>
        <a:p>
          <a:pPr>
            <a:lnSpc>
              <a:spcPct val="100000"/>
            </a:lnSpc>
          </a:pPr>
          <a:r>
            <a:rPr lang="en-US" dirty="0"/>
            <a:t>Input Data</a:t>
          </a:r>
        </a:p>
      </dgm:t>
    </dgm:pt>
    <dgm:pt modelId="{DF359818-E967-544D-B1B4-481C7A35362A}" type="parTrans" cxnId="{A6EA2880-B288-0B46-8263-338C93662D9F}">
      <dgm:prSet/>
      <dgm:spPr/>
      <dgm:t>
        <a:bodyPr/>
        <a:lstStyle/>
        <a:p>
          <a:endParaRPr lang="en-US"/>
        </a:p>
      </dgm:t>
    </dgm:pt>
    <dgm:pt modelId="{B15C0E3D-551B-CD4D-99BC-F9C7BBD3668D}" type="sibTrans" cxnId="{A6EA2880-B288-0B46-8263-338C93662D9F}">
      <dgm:prSet/>
      <dgm:spPr/>
      <dgm:t>
        <a:bodyPr/>
        <a:lstStyle/>
        <a:p>
          <a:endParaRPr lang="en-US"/>
        </a:p>
      </dgm:t>
    </dgm:pt>
    <dgm:pt modelId="{C0E21EC3-EC31-B542-84AF-7CCFC2E4E7AB}">
      <dgm:prSet phldrT="[Text]"/>
      <dgm:spPr/>
      <dgm:t>
        <a:bodyPr/>
        <a:lstStyle/>
        <a:p>
          <a:pPr>
            <a:lnSpc>
              <a:spcPct val="100000"/>
            </a:lnSpc>
          </a:pPr>
          <a:r>
            <a:rPr lang="en-US"/>
            <a:t>AI Magic</a:t>
          </a:r>
        </a:p>
      </dgm:t>
    </dgm:pt>
    <dgm:pt modelId="{403F35BA-1EAB-C14D-8EC8-C91D5CFD0207}" type="parTrans" cxnId="{BC026F47-8BA1-2E49-89DE-359C38CB1BFB}">
      <dgm:prSet/>
      <dgm:spPr/>
      <dgm:t>
        <a:bodyPr/>
        <a:lstStyle/>
        <a:p>
          <a:endParaRPr lang="en-US"/>
        </a:p>
      </dgm:t>
    </dgm:pt>
    <dgm:pt modelId="{601E6400-BBF5-F44E-8A0D-2BFF2B6DED72}" type="sibTrans" cxnId="{BC026F47-8BA1-2E49-89DE-359C38CB1BFB}">
      <dgm:prSet/>
      <dgm:spPr/>
      <dgm:t>
        <a:bodyPr/>
        <a:lstStyle/>
        <a:p>
          <a:endParaRPr lang="en-US"/>
        </a:p>
      </dgm:t>
    </dgm:pt>
    <dgm:pt modelId="{9D330E4F-D062-C749-939C-33083ED217CD}">
      <dgm:prSet phldrT="[Text]"/>
      <dgm:spPr/>
      <dgm:t>
        <a:bodyPr/>
        <a:lstStyle/>
        <a:p>
          <a:pPr>
            <a:lnSpc>
              <a:spcPct val="100000"/>
            </a:lnSpc>
          </a:pPr>
          <a:r>
            <a:rPr lang="en-US"/>
            <a:t>New Music Hit</a:t>
          </a:r>
        </a:p>
      </dgm:t>
    </dgm:pt>
    <dgm:pt modelId="{8C3AC0DB-3C8B-EE4C-BA8D-F568B041E19E}" type="parTrans" cxnId="{D182D9C8-BF9B-8044-946F-52B09C09C0F1}">
      <dgm:prSet/>
      <dgm:spPr/>
      <dgm:t>
        <a:bodyPr/>
        <a:lstStyle/>
        <a:p>
          <a:endParaRPr lang="en-US"/>
        </a:p>
      </dgm:t>
    </dgm:pt>
    <dgm:pt modelId="{AF14877B-1B95-1842-BCC2-850D96ED6EC8}" type="sibTrans" cxnId="{D182D9C8-BF9B-8044-946F-52B09C09C0F1}">
      <dgm:prSet/>
      <dgm:spPr/>
      <dgm:t>
        <a:bodyPr/>
        <a:lstStyle/>
        <a:p>
          <a:endParaRPr lang="en-US"/>
        </a:p>
      </dgm:t>
    </dgm:pt>
    <dgm:pt modelId="{CBBA2E43-F775-42E8-A054-69335E092137}" type="pres">
      <dgm:prSet presAssocID="{8B4B7532-05B3-C847-89B7-D35742C8E3B6}" presName="root" presStyleCnt="0">
        <dgm:presLayoutVars>
          <dgm:dir/>
          <dgm:resizeHandles val="exact"/>
        </dgm:presLayoutVars>
      </dgm:prSet>
      <dgm:spPr/>
    </dgm:pt>
    <dgm:pt modelId="{8AEE752C-4821-40AE-8FC0-AED45266FBE8}" type="pres">
      <dgm:prSet presAssocID="{90D50158-700F-B945-B9E5-B2FA74942B85}" presName="compNode" presStyleCnt="0"/>
      <dgm:spPr/>
    </dgm:pt>
    <dgm:pt modelId="{1B1A1109-46EB-44FE-8566-28952C1591C1}" type="pres">
      <dgm:prSet presAssocID="{90D50158-700F-B945-B9E5-B2FA74942B8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6C4EE11F-558F-47F7-8C7D-79E4D55B4B96}" type="pres">
      <dgm:prSet presAssocID="{90D50158-700F-B945-B9E5-B2FA74942B85}" presName="spaceRect" presStyleCnt="0"/>
      <dgm:spPr/>
    </dgm:pt>
    <dgm:pt modelId="{3556026F-6BAD-4DA7-85F8-23B7EDB948D5}" type="pres">
      <dgm:prSet presAssocID="{90D50158-700F-B945-B9E5-B2FA74942B85}" presName="textRect" presStyleLbl="revTx" presStyleIdx="0" presStyleCnt="3">
        <dgm:presLayoutVars>
          <dgm:chMax val="1"/>
          <dgm:chPref val="1"/>
        </dgm:presLayoutVars>
      </dgm:prSet>
      <dgm:spPr/>
    </dgm:pt>
    <dgm:pt modelId="{1B63270F-C96F-48E4-9059-0AA65D652D3F}" type="pres">
      <dgm:prSet presAssocID="{B15C0E3D-551B-CD4D-99BC-F9C7BBD3668D}" presName="sibTrans" presStyleCnt="0"/>
      <dgm:spPr/>
    </dgm:pt>
    <dgm:pt modelId="{74628098-257F-4C2A-8CF2-3A7AF25614B0}" type="pres">
      <dgm:prSet presAssocID="{C0E21EC3-EC31-B542-84AF-7CCFC2E4E7AB}" presName="compNode" presStyleCnt="0"/>
      <dgm:spPr/>
    </dgm:pt>
    <dgm:pt modelId="{BDA12A2E-C2A0-4B96-9957-94ECC885F420}" type="pres">
      <dgm:prSet presAssocID="{C0E21EC3-EC31-B542-84AF-7CCFC2E4E7AB}"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tom"/>
        </a:ext>
      </dgm:extLst>
    </dgm:pt>
    <dgm:pt modelId="{CF70FC31-9E4E-4BF8-917F-6B1B321555AE}" type="pres">
      <dgm:prSet presAssocID="{C0E21EC3-EC31-B542-84AF-7CCFC2E4E7AB}" presName="spaceRect" presStyleCnt="0"/>
      <dgm:spPr/>
    </dgm:pt>
    <dgm:pt modelId="{7266D273-E31D-4C80-95E6-F6F079C10191}" type="pres">
      <dgm:prSet presAssocID="{C0E21EC3-EC31-B542-84AF-7CCFC2E4E7AB}" presName="textRect" presStyleLbl="revTx" presStyleIdx="1" presStyleCnt="3">
        <dgm:presLayoutVars>
          <dgm:chMax val="1"/>
          <dgm:chPref val="1"/>
        </dgm:presLayoutVars>
      </dgm:prSet>
      <dgm:spPr/>
    </dgm:pt>
    <dgm:pt modelId="{6C5B6D1C-682A-47FD-979A-607B6E642D7E}" type="pres">
      <dgm:prSet presAssocID="{601E6400-BBF5-F44E-8A0D-2BFF2B6DED72}" presName="sibTrans" presStyleCnt="0"/>
      <dgm:spPr/>
    </dgm:pt>
    <dgm:pt modelId="{056EAF19-F95E-4D12-BA39-09E5168FC62F}" type="pres">
      <dgm:prSet presAssocID="{9D330E4F-D062-C749-939C-33083ED217CD}" presName="compNode" presStyleCnt="0"/>
      <dgm:spPr/>
    </dgm:pt>
    <dgm:pt modelId="{0D535926-B2B4-4223-B2DF-5039D9B475C4}" type="pres">
      <dgm:prSet presAssocID="{9D330E4F-D062-C749-939C-33083ED217CD}"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usic"/>
        </a:ext>
      </dgm:extLst>
    </dgm:pt>
    <dgm:pt modelId="{CD452ABA-F00C-43DB-A19C-2A5A1BF8F5CB}" type="pres">
      <dgm:prSet presAssocID="{9D330E4F-D062-C749-939C-33083ED217CD}" presName="spaceRect" presStyleCnt="0"/>
      <dgm:spPr/>
    </dgm:pt>
    <dgm:pt modelId="{690A56E0-9182-4B53-9A80-C89D31386BB7}" type="pres">
      <dgm:prSet presAssocID="{9D330E4F-D062-C749-939C-33083ED217CD}" presName="textRect" presStyleLbl="revTx" presStyleIdx="2" presStyleCnt="3">
        <dgm:presLayoutVars>
          <dgm:chMax val="1"/>
          <dgm:chPref val="1"/>
        </dgm:presLayoutVars>
      </dgm:prSet>
      <dgm:spPr/>
    </dgm:pt>
  </dgm:ptLst>
  <dgm:cxnLst>
    <dgm:cxn modelId="{BC026F47-8BA1-2E49-89DE-359C38CB1BFB}" srcId="{8B4B7532-05B3-C847-89B7-D35742C8E3B6}" destId="{C0E21EC3-EC31-B542-84AF-7CCFC2E4E7AB}" srcOrd="1" destOrd="0" parTransId="{403F35BA-1EAB-C14D-8EC8-C91D5CFD0207}" sibTransId="{601E6400-BBF5-F44E-8A0D-2BFF2B6DED72}"/>
    <dgm:cxn modelId="{A6EA2880-B288-0B46-8263-338C93662D9F}" srcId="{8B4B7532-05B3-C847-89B7-D35742C8E3B6}" destId="{90D50158-700F-B945-B9E5-B2FA74942B85}" srcOrd="0" destOrd="0" parTransId="{DF359818-E967-544D-B1B4-481C7A35362A}" sibTransId="{B15C0E3D-551B-CD4D-99BC-F9C7BBD3668D}"/>
    <dgm:cxn modelId="{262538C1-8C5E-6748-83BA-FA2C762E0FCB}" type="presOf" srcId="{8B4B7532-05B3-C847-89B7-D35742C8E3B6}" destId="{CBBA2E43-F775-42E8-A054-69335E092137}" srcOrd="0" destOrd="0" presId="urn:microsoft.com/office/officeart/2018/2/layout/IconLabelList"/>
    <dgm:cxn modelId="{D182D9C8-BF9B-8044-946F-52B09C09C0F1}" srcId="{8B4B7532-05B3-C847-89B7-D35742C8E3B6}" destId="{9D330E4F-D062-C749-939C-33083ED217CD}" srcOrd="2" destOrd="0" parTransId="{8C3AC0DB-3C8B-EE4C-BA8D-F568B041E19E}" sibTransId="{AF14877B-1B95-1842-BCC2-850D96ED6EC8}"/>
    <dgm:cxn modelId="{EF4E19DE-E371-8C4F-9595-F31C066A1862}" type="presOf" srcId="{C0E21EC3-EC31-B542-84AF-7CCFC2E4E7AB}" destId="{7266D273-E31D-4C80-95E6-F6F079C10191}" srcOrd="0" destOrd="0" presId="urn:microsoft.com/office/officeart/2018/2/layout/IconLabelList"/>
    <dgm:cxn modelId="{CE9D1CF9-5541-E64A-8F64-4909B7629042}" type="presOf" srcId="{9D330E4F-D062-C749-939C-33083ED217CD}" destId="{690A56E0-9182-4B53-9A80-C89D31386BB7}" srcOrd="0" destOrd="0" presId="urn:microsoft.com/office/officeart/2018/2/layout/IconLabelList"/>
    <dgm:cxn modelId="{4034FCFB-0A11-4A46-9AAC-89660FA1151C}" type="presOf" srcId="{90D50158-700F-B945-B9E5-B2FA74942B85}" destId="{3556026F-6BAD-4DA7-85F8-23B7EDB948D5}" srcOrd="0" destOrd="0" presId="urn:microsoft.com/office/officeart/2018/2/layout/IconLabelList"/>
    <dgm:cxn modelId="{7D5565C0-05F7-F44F-BD51-F5B1FC1D3FF0}" type="presParOf" srcId="{CBBA2E43-F775-42E8-A054-69335E092137}" destId="{8AEE752C-4821-40AE-8FC0-AED45266FBE8}" srcOrd="0" destOrd="0" presId="urn:microsoft.com/office/officeart/2018/2/layout/IconLabelList"/>
    <dgm:cxn modelId="{7B9D8FC8-9BBE-8D4F-8E21-48C93E78EDDA}" type="presParOf" srcId="{8AEE752C-4821-40AE-8FC0-AED45266FBE8}" destId="{1B1A1109-46EB-44FE-8566-28952C1591C1}" srcOrd="0" destOrd="0" presId="urn:microsoft.com/office/officeart/2018/2/layout/IconLabelList"/>
    <dgm:cxn modelId="{D17F4EF9-28B1-3D4E-AE27-2A78561D92B7}" type="presParOf" srcId="{8AEE752C-4821-40AE-8FC0-AED45266FBE8}" destId="{6C4EE11F-558F-47F7-8C7D-79E4D55B4B96}" srcOrd="1" destOrd="0" presId="urn:microsoft.com/office/officeart/2018/2/layout/IconLabelList"/>
    <dgm:cxn modelId="{B2B25C86-DCC8-C148-8CB2-EA69BDA4658B}" type="presParOf" srcId="{8AEE752C-4821-40AE-8FC0-AED45266FBE8}" destId="{3556026F-6BAD-4DA7-85F8-23B7EDB948D5}" srcOrd="2" destOrd="0" presId="urn:microsoft.com/office/officeart/2018/2/layout/IconLabelList"/>
    <dgm:cxn modelId="{FC58C288-011D-4042-A19B-16043DB14103}" type="presParOf" srcId="{CBBA2E43-F775-42E8-A054-69335E092137}" destId="{1B63270F-C96F-48E4-9059-0AA65D652D3F}" srcOrd="1" destOrd="0" presId="urn:microsoft.com/office/officeart/2018/2/layout/IconLabelList"/>
    <dgm:cxn modelId="{85E4DBEA-9AEA-3D4D-AC14-72B7F268AAE0}" type="presParOf" srcId="{CBBA2E43-F775-42E8-A054-69335E092137}" destId="{74628098-257F-4C2A-8CF2-3A7AF25614B0}" srcOrd="2" destOrd="0" presId="urn:microsoft.com/office/officeart/2018/2/layout/IconLabelList"/>
    <dgm:cxn modelId="{FD3C7E78-081F-6149-8445-6F009BE3831A}" type="presParOf" srcId="{74628098-257F-4C2A-8CF2-3A7AF25614B0}" destId="{BDA12A2E-C2A0-4B96-9957-94ECC885F420}" srcOrd="0" destOrd="0" presId="urn:microsoft.com/office/officeart/2018/2/layout/IconLabelList"/>
    <dgm:cxn modelId="{C0E359E7-F46A-4440-A8B0-DB01712B2945}" type="presParOf" srcId="{74628098-257F-4C2A-8CF2-3A7AF25614B0}" destId="{CF70FC31-9E4E-4BF8-917F-6B1B321555AE}" srcOrd="1" destOrd="0" presId="urn:microsoft.com/office/officeart/2018/2/layout/IconLabelList"/>
    <dgm:cxn modelId="{95B09A45-487C-D443-B56C-2DC1429C0CE5}" type="presParOf" srcId="{74628098-257F-4C2A-8CF2-3A7AF25614B0}" destId="{7266D273-E31D-4C80-95E6-F6F079C10191}" srcOrd="2" destOrd="0" presId="urn:microsoft.com/office/officeart/2018/2/layout/IconLabelList"/>
    <dgm:cxn modelId="{ECBDDCC9-B06F-4847-8311-9EB5FC558736}" type="presParOf" srcId="{CBBA2E43-F775-42E8-A054-69335E092137}" destId="{6C5B6D1C-682A-47FD-979A-607B6E642D7E}" srcOrd="3" destOrd="0" presId="urn:microsoft.com/office/officeart/2018/2/layout/IconLabelList"/>
    <dgm:cxn modelId="{59351BB3-1106-D94F-8315-6C0A7B778A4E}" type="presParOf" srcId="{CBBA2E43-F775-42E8-A054-69335E092137}" destId="{056EAF19-F95E-4D12-BA39-09E5168FC62F}" srcOrd="4" destOrd="0" presId="urn:microsoft.com/office/officeart/2018/2/layout/IconLabelList"/>
    <dgm:cxn modelId="{E8950B95-EF9D-9542-91E5-78BFF555418F}" type="presParOf" srcId="{056EAF19-F95E-4D12-BA39-09E5168FC62F}" destId="{0D535926-B2B4-4223-B2DF-5039D9B475C4}" srcOrd="0" destOrd="0" presId="urn:microsoft.com/office/officeart/2018/2/layout/IconLabelList"/>
    <dgm:cxn modelId="{625F45CC-97A5-624C-A02F-8F8D8386EEBC}" type="presParOf" srcId="{056EAF19-F95E-4D12-BA39-09E5168FC62F}" destId="{CD452ABA-F00C-43DB-A19C-2A5A1BF8F5CB}" srcOrd="1" destOrd="0" presId="urn:microsoft.com/office/officeart/2018/2/layout/IconLabelList"/>
    <dgm:cxn modelId="{F9CCC021-B2B0-C24B-9207-AD0C5DDC0490}" type="presParOf" srcId="{056EAF19-F95E-4D12-BA39-09E5168FC62F}" destId="{690A56E0-9182-4B53-9A80-C89D31386BB7}" srcOrd="2" destOrd="0" presId="urn:microsoft.com/office/officeart/2018/2/layout/IconLabelList"/>
  </dgm:cxnLst>
  <dgm:bg/>
  <dgm:whole/>
  <dgm:extLst>
    <a:ext uri="http://schemas.microsoft.com/office/drawing/2008/diagram">
      <dsp:dataModelExt xmlns:dsp="http://schemas.microsoft.com/office/drawing/2008/diagram" relId="rId10"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1A1109-46EB-44FE-8566-28952C1591C1}">
      <dsp:nvSpPr>
        <dsp:cNvPr id="0" name=""/>
        <dsp:cNvSpPr/>
      </dsp:nvSpPr>
      <dsp:spPr>
        <a:xfrm>
          <a:off x="865277" y="290118"/>
          <a:ext cx="1240144" cy="124014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3556026F-6BAD-4DA7-85F8-23B7EDB948D5}">
      <dsp:nvSpPr>
        <dsp:cNvPr id="0" name=""/>
        <dsp:cNvSpPr/>
      </dsp:nvSpPr>
      <dsp:spPr>
        <a:xfrm>
          <a:off x="107411" y="1876293"/>
          <a:ext cx="275587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100000"/>
            </a:lnSpc>
            <a:spcBef>
              <a:spcPct val="0"/>
            </a:spcBef>
            <a:spcAft>
              <a:spcPct val="35000"/>
            </a:spcAft>
            <a:buNone/>
          </a:pPr>
          <a:r>
            <a:rPr lang="en-US" sz="3500" kern="1200" dirty="0"/>
            <a:t>Input Data</a:t>
          </a:r>
        </a:p>
      </dsp:txBody>
      <dsp:txXfrm>
        <a:off x="107411" y="1876293"/>
        <a:ext cx="2755876" cy="720000"/>
      </dsp:txXfrm>
    </dsp:sp>
    <dsp:sp modelId="{BDA12A2E-C2A0-4B96-9957-94ECC885F420}">
      <dsp:nvSpPr>
        <dsp:cNvPr id="0" name=""/>
        <dsp:cNvSpPr/>
      </dsp:nvSpPr>
      <dsp:spPr>
        <a:xfrm>
          <a:off x="4103432" y="290118"/>
          <a:ext cx="1240144" cy="124014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7266D273-E31D-4C80-95E6-F6F079C10191}">
      <dsp:nvSpPr>
        <dsp:cNvPr id="0" name=""/>
        <dsp:cNvSpPr/>
      </dsp:nvSpPr>
      <dsp:spPr>
        <a:xfrm>
          <a:off x="3345566" y="1876293"/>
          <a:ext cx="275587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100000"/>
            </a:lnSpc>
            <a:spcBef>
              <a:spcPct val="0"/>
            </a:spcBef>
            <a:spcAft>
              <a:spcPct val="35000"/>
            </a:spcAft>
            <a:buNone/>
          </a:pPr>
          <a:r>
            <a:rPr lang="en-US" sz="3500" kern="1200"/>
            <a:t>AI Magic</a:t>
          </a:r>
        </a:p>
      </dsp:txBody>
      <dsp:txXfrm>
        <a:off x="3345566" y="1876293"/>
        <a:ext cx="2755876" cy="720000"/>
      </dsp:txXfrm>
    </dsp:sp>
    <dsp:sp modelId="{0D535926-B2B4-4223-B2DF-5039D9B475C4}">
      <dsp:nvSpPr>
        <dsp:cNvPr id="0" name=""/>
        <dsp:cNvSpPr/>
      </dsp:nvSpPr>
      <dsp:spPr>
        <a:xfrm>
          <a:off x="7341586" y="290118"/>
          <a:ext cx="1240144" cy="124014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690A56E0-9182-4B53-9A80-C89D31386BB7}">
      <dsp:nvSpPr>
        <dsp:cNvPr id="0" name=""/>
        <dsp:cNvSpPr/>
      </dsp:nvSpPr>
      <dsp:spPr>
        <a:xfrm>
          <a:off x="6583720" y="1876293"/>
          <a:ext cx="275587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100000"/>
            </a:lnSpc>
            <a:spcBef>
              <a:spcPct val="0"/>
            </a:spcBef>
            <a:spcAft>
              <a:spcPct val="35000"/>
            </a:spcAft>
            <a:buNone/>
          </a:pPr>
          <a:r>
            <a:rPr lang="en-US" sz="3500" kern="1200"/>
            <a:t>New Music Hit</a:t>
          </a:r>
        </a:p>
      </dsp:txBody>
      <dsp:txXfrm>
        <a:off x="6583720" y="1876293"/>
        <a:ext cx="2755876"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tiff>
</file>

<file path=ppt/media/image24.tiff>
</file>

<file path=ppt/media/image25.tiff>
</file>

<file path=ppt/media/image26.png>
</file>

<file path=ppt/media/image3.tiff>
</file>

<file path=ppt/media/image4.png>
</file>

<file path=ppt/media/image5.tiff>
</file>

<file path=ppt/media/image6.png>
</file>

<file path=ppt/media/image7.svg>
</file>

<file path=ppt/media/image8.png>
</file>

<file path=ppt/media/image9.svg>
</file>

<file path=ppt/media/media1.wav>
</file>

<file path=ppt/media/media2.wav>
</file>

<file path=ppt/media/media3.wav>
</file>

<file path=ppt/media/media4.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E60671-8BE1-2B48-BA7F-797D5BD9F006}" type="datetimeFigureOut">
              <a:rPr lang="en-US" smtClean="0"/>
              <a:t>1/12/19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0FC45-7E9B-3540-91C5-FFBF75B9DD26}" type="slidenum">
              <a:rPr lang="en-US" smtClean="0"/>
              <a:t>‹#›</a:t>
            </a:fld>
            <a:endParaRPr lang="en-US"/>
          </a:p>
        </p:txBody>
      </p:sp>
    </p:spTree>
    <p:extLst>
      <p:ext uri="{BB962C8B-B14F-4D97-AF65-F5344CB8AC3E}">
        <p14:creationId xmlns:p14="http://schemas.microsoft.com/office/powerpoint/2010/main" val="547677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Answers: A – Machine; B – Dream A Little; C – A </a:t>
            </a:r>
            <a:r>
              <a:rPr lang="en-US" dirty="0" err="1"/>
              <a:t>Kalina</a:t>
            </a:r>
            <a:r>
              <a:rPr lang="en-US" dirty="0"/>
              <a:t>, D – Machine. In case they all sound bad to you, that is because all songs have been quantized to the same volume and semitone</a:t>
            </a:r>
          </a:p>
        </p:txBody>
      </p:sp>
      <p:sp>
        <p:nvSpPr>
          <p:cNvPr id="4" name="Slide Number Placeholder 3"/>
          <p:cNvSpPr>
            <a:spLocks noGrp="1"/>
          </p:cNvSpPr>
          <p:nvPr>
            <p:ph type="sldNum" sz="quarter" idx="5"/>
          </p:nvPr>
        </p:nvSpPr>
        <p:spPr/>
        <p:txBody>
          <a:bodyPr/>
          <a:lstStyle/>
          <a:p>
            <a:fld id="{FA50FC45-7E9B-3540-91C5-FFBF75B9DD26}" type="slidenum">
              <a:rPr lang="en-US" smtClean="0"/>
              <a:t>3</a:t>
            </a:fld>
            <a:endParaRPr lang="en-US"/>
          </a:p>
        </p:txBody>
      </p:sp>
    </p:spTree>
    <p:extLst>
      <p:ext uri="{BB962C8B-B14F-4D97-AF65-F5344CB8AC3E}">
        <p14:creationId xmlns:p14="http://schemas.microsoft.com/office/powerpoint/2010/main" val="739631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 start by loading each file into a Music21 stream object using the </a:t>
            </a:r>
            <a:r>
              <a:rPr lang="en-US" sz="1200" b="0" i="1" kern="1200" dirty="0" err="1">
                <a:solidFill>
                  <a:schemeClr val="tx1"/>
                </a:solidFill>
                <a:effectLst/>
                <a:latin typeface="+mn-lt"/>
                <a:ea typeface="+mn-ea"/>
                <a:cs typeface="+mn-cs"/>
              </a:rPr>
              <a:t>converter.parse</a:t>
            </a:r>
            <a:r>
              <a:rPr lang="en-US" sz="1200" b="0" i="1" kern="1200" dirty="0">
                <a:solidFill>
                  <a:schemeClr val="tx1"/>
                </a:solidFill>
                <a:effectLst/>
                <a:latin typeface="+mn-lt"/>
                <a:ea typeface="+mn-ea"/>
                <a:cs typeface="+mn-cs"/>
              </a:rPr>
              <a:t>(file) </a:t>
            </a:r>
            <a:r>
              <a:rPr lang="en-US" sz="1200" b="0" i="0" kern="1200" dirty="0">
                <a:solidFill>
                  <a:schemeClr val="tx1"/>
                </a:solidFill>
                <a:effectLst/>
                <a:latin typeface="+mn-lt"/>
                <a:ea typeface="+mn-ea"/>
                <a:cs typeface="+mn-cs"/>
              </a:rPr>
              <a:t>function</a:t>
            </a:r>
            <a:r>
              <a:rPr lang="en-US" sz="1200" b="0" i="1"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Using that stream object we get a list of all the notes and chords in the file.</a:t>
            </a:r>
            <a:endParaRPr lang="en-US" dirty="0"/>
          </a:p>
        </p:txBody>
      </p:sp>
      <p:sp>
        <p:nvSpPr>
          <p:cNvPr id="4" name="Slide Number Placeholder 3"/>
          <p:cNvSpPr>
            <a:spLocks noGrp="1"/>
          </p:cNvSpPr>
          <p:nvPr>
            <p:ph type="sldNum" sz="quarter" idx="5"/>
          </p:nvPr>
        </p:nvSpPr>
        <p:spPr/>
        <p:txBody>
          <a:bodyPr/>
          <a:lstStyle/>
          <a:p>
            <a:fld id="{FA50FC45-7E9B-3540-91C5-FFBF75B9DD26}" type="slidenum">
              <a:rPr lang="en-US" smtClean="0"/>
              <a:t>8</a:t>
            </a:fld>
            <a:endParaRPr lang="en-US"/>
          </a:p>
        </p:txBody>
      </p:sp>
    </p:spTree>
    <p:extLst>
      <p:ext uri="{BB962C8B-B14F-4D97-AF65-F5344CB8AC3E}">
        <p14:creationId xmlns:p14="http://schemas.microsoft.com/office/powerpoint/2010/main" val="3022417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50FC45-7E9B-3540-91C5-FFBF75B9DD26}" type="slidenum">
              <a:rPr lang="en-US" smtClean="0"/>
              <a:t>10</a:t>
            </a:fld>
            <a:endParaRPr lang="en-US"/>
          </a:p>
        </p:txBody>
      </p:sp>
    </p:spTree>
    <p:extLst>
      <p:ext uri="{BB962C8B-B14F-4D97-AF65-F5344CB8AC3E}">
        <p14:creationId xmlns:p14="http://schemas.microsoft.com/office/powerpoint/2010/main" val="39774523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1/12/19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1/12/19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image" Target="../media/image23.tiff"/><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tiff"/></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3.tiff"/><Relationship Id="rId7" Type="http://schemas.openxmlformats.org/officeDocument/2006/relationships/diagramLayout" Target="../diagrams/layout1.xml"/><Relationship Id="rId2" Type="http://schemas.openxmlformats.org/officeDocument/2006/relationships/image" Target="../media/image2.tiff"/><Relationship Id="rId1" Type="http://schemas.openxmlformats.org/officeDocument/2006/relationships/slideLayout" Target="../slideLayouts/slideLayout2.xml"/><Relationship Id="rId6" Type="http://schemas.openxmlformats.org/officeDocument/2006/relationships/diagramData" Target="../diagrams/data1.xml"/><Relationship Id="rId5" Type="http://schemas.openxmlformats.org/officeDocument/2006/relationships/image" Target="../media/image5.tiff"/><Relationship Id="rId10" Type="http://schemas.microsoft.com/office/2007/relationships/diagramDrawing" Target="../diagrams/drawing1.xml"/><Relationship Id="rId4" Type="http://schemas.openxmlformats.org/officeDocument/2006/relationships/image" Target="../media/image4.png"/><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8" Type="http://schemas.openxmlformats.org/officeDocument/2006/relationships/audio" Target="../media/media4.wav"/><Relationship Id="rId3" Type="http://schemas.microsoft.com/office/2007/relationships/media" Target="../media/media2.wav"/><Relationship Id="rId7" Type="http://schemas.microsoft.com/office/2007/relationships/media" Target="../media/media4.wav"/><Relationship Id="rId12" Type="http://schemas.openxmlformats.org/officeDocument/2006/relationships/image" Target="../media/image13.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11" Type="http://schemas.openxmlformats.org/officeDocument/2006/relationships/image" Target="../media/image12.png"/><Relationship Id="rId5" Type="http://schemas.microsoft.com/office/2007/relationships/media" Target="../media/media3.wav"/><Relationship Id="rId10" Type="http://schemas.openxmlformats.org/officeDocument/2006/relationships/notesSlide" Target="../notesSlides/notesSlide1.xml"/><Relationship Id="rId4" Type="http://schemas.openxmlformats.org/officeDocument/2006/relationships/audio" Target="../media/media2.wav"/><Relationship Id="rId9"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B2EFC-6417-854A-AF5C-435C21D4C0F8}"/>
              </a:ext>
            </a:extLst>
          </p:cNvPr>
          <p:cNvSpPr>
            <a:spLocks noGrp="1"/>
          </p:cNvSpPr>
          <p:nvPr>
            <p:ph type="ctrTitle"/>
          </p:nvPr>
        </p:nvSpPr>
        <p:spPr/>
        <p:txBody>
          <a:bodyPr/>
          <a:lstStyle/>
          <a:p>
            <a:r>
              <a:rPr lang="en-US" dirty="0"/>
              <a:t>BEATBOT</a:t>
            </a:r>
          </a:p>
        </p:txBody>
      </p:sp>
      <p:sp>
        <p:nvSpPr>
          <p:cNvPr id="3" name="Subtitle 2">
            <a:extLst>
              <a:ext uri="{FF2B5EF4-FFF2-40B4-BE49-F238E27FC236}">
                <a16:creationId xmlns:a16="http://schemas.microsoft.com/office/drawing/2014/main" id="{3F06E06F-E22A-2C49-AD2A-7D5A7CB67F1E}"/>
              </a:ext>
            </a:extLst>
          </p:cNvPr>
          <p:cNvSpPr>
            <a:spLocks noGrp="1"/>
          </p:cNvSpPr>
          <p:nvPr>
            <p:ph type="subTitle" idx="1"/>
          </p:nvPr>
        </p:nvSpPr>
        <p:spPr/>
        <p:txBody>
          <a:bodyPr/>
          <a:lstStyle/>
          <a:p>
            <a:r>
              <a:rPr lang="en-US" b="1" dirty="0" err="1">
                <a:latin typeface="Times New Roman" panose="02020603050405020304" pitchFamily="18" charset="0"/>
                <a:cs typeface="Times New Roman" panose="02020603050405020304" pitchFamily="18" charset="0"/>
              </a:rPr>
              <a:t>gROUP</a:t>
            </a:r>
            <a:r>
              <a:rPr lang="en-US" b="1" dirty="0">
                <a:latin typeface="Times New Roman" panose="02020603050405020304" pitchFamily="18" charset="0"/>
                <a:cs typeface="Times New Roman" panose="02020603050405020304" pitchFamily="18" charset="0"/>
              </a:rPr>
              <a:t> 2: </a:t>
            </a:r>
            <a:r>
              <a:rPr lang="en-US" altLang="en-US" b="1" cap="none" dirty="0">
                <a:solidFill>
                  <a:srgbClr val="222222"/>
                </a:solidFill>
                <a:latin typeface="Times New Roman" panose="02020603050405020304" pitchFamily="18" charset="0"/>
                <a:cs typeface="Times New Roman" panose="02020603050405020304" pitchFamily="18" charset="0"/>
              </a:rPr>
              <a:t>Bowie Hand, Darya </a:t>
            </a:r>
            <a:r>
              <a:rPr lang="en-US" altLang="en-US" b="1" cap="none" dirty="0" err="1">
                <a:solidFill>
                  <a:srgbClr val="222222"/>
                </a:solidFill>
                <a:latin typeface="Times New Roman" panose="02020603050405020304" pitchFamily="18" charset="0"/>
                <a:cs typeface="Times New Roman" panose="02020603050405020304" pitchFamily="18" charset="0"/>
              </a:rPr>
              <a:t>Rudych</a:t>
            </a:r>
            <a:r>
              <a:rPr lang="en-US" altLang="en-US" b="1" cap="none" dirty="0">
                <a:solidFill>
                  <a:srgbClr val="222222"/>
                </a:solidFill>
                <a:latin typeface="Times New Roman" panose="02020603050405020304" pitchFamily="18" charset="0"/>
                <a:cs typeface="Times New Roman" panose="02020603050405020304" pitchFamily="18" charset="0"/>
              </a:rPr>
              <a:t>, Jessica Serna, Lu Wang, Shweta Banerjee, </a:t>
            </a:r>
            <a:r>
              <a:rPr lang="en-US" altLang="en-US" b="1" cap="none" dirty="0" err="1">
                <a:solidFill>
                  <a:srgbClr val="222222"/>
                </a:solidFill>
                <a:latin typeface="Times New Roman" panose="02020603050405020304" pitchFamily="18" charset="0"/>
                <a:cs typeface="Times New Roman" panose="02020603050405020304" pitchFamily="18" charset="0"/>
              </a:rPr>
              <a:t>Ydidya</a:t>
            </a:r>
            <a:r>
              <a:rPr lang="en-US" altLang="en-US" b="1" cap="none" dirty="0">
                <a:solidFill>
                  <a:srgbClr val="222222"/>
                </a:solidFill>
                <a:latin typeface="Times New Roman" panose="02020603050405020304" pitchFamily="18" charset="0"/>
                <a:cs typeface="Times New Roman" panose="02020603050405020304" pitchFamily="18" charset="0"/>
              </a:rPr>
              <a:t> </a:t>
            </a:r>
            <a:r>
              <a:rPr lang="en-US" altLang="en-US" b="1" cap="none" dirty="0" err="1">
                <a:solidFill>
                  <a:srgbClr val="222222"/>
                </a:solidFill>
                <a:latin typeface="Times New Roman" panose="02020603050405020304" pitchFamily="18" charset="0"/>
                <a:cs typeface="Times New Roman" panose="02020603050405020304" pitchFamily="18" charset="0"/>
              </a:rPr>
              <a:t>Erque</a:t>
            </a:r>
            <a:endParaRPr lang="en-US" altLang="en-US" b="1" cap="none" dirty="0">
              <a:solidFill>
                <a:srgbClr val="222222"/>
              </a:solidFill>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6748017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B8204-6960-0444-A509-2ABC1593D2C2}"/>
              </a:ext>
            </a:extLst>
          </p:cNvPr>
          <p:cNvSpPr>
            <a:spLocks noGrp="1"/>
          </p:cNvSpPr>
          <p:nvPr>
            <p:ph type="title"/>
          </p:nvPr>
        </p:nvSpPr>
        <p:spPr>
          <a:xfrm>
            <a:off x="1451579" y="804519"/>
            <a:ext cx="9603275" cy="1049235"/>
          </a:xfrm>
        </p:spPr>
        <p:txBody>
          <a:bodyPr>
            <a:normAutofit/>
          </a:bodyPr>
          <a:lstStyle/>
          <a:p>
            <a:r>
              <a:rPr lang="en-US" dirty="0"/>
              <a:t>Data Preparation: network input</a:t>
            </a:r>
          </a:p>
        </p:txBody>
      </p:sp>
      <p:sp>
        <p:nvSpPr>
          <p:cNvPr id="3" name="Content Placeholder 2">
            <a:extLst>
              <a:ext uri="{FF2B5EF4-FFF2-40B4-BE49-F238E27FC236}">
                <a16:creationId xmlns:a16="http://schemas.microsoft.com/office/drawing/2014/main" id="{E14356B4-97D7-ED42-9743-F7EAE44627B3}"/>
              </a:ext>
            </a:extLst>
          </p:cNvPr>
          <p:cNvSpPr>
            <a:spLocks noGrp="1"/>
          </p:cNvSpPr>
          <p:nvPr>
            <p:ph idx="1"/>
          </p:nvPr>
        </p:nvSpPr>
        <p:spPr>
          <a:xfrm>
            <a:off x="1451579" y="2015734"/>
            <a:ext cx="8606821" cy="3450613"/>
          </a:xfrm>
        </p:spPr>
        <p:txBody>
          <a:bodyPr>
            <a:normAutofit/>
          </a:bodyPr>
          <a:lstStyle/>
          <a:p>
            <a:pPr marL="457200" lvl="0" indent="-457200">
              <a:lnSpc>
                <a:spcPct val="110000"/>
              </a:lnSpc>
              <a:buFont typeface="+mj-lt"/>
              <a:buAutoNum type="arabicPeriod"/>
            </a:pPr>
            <a:r>
              <a:rPr lang="en-US" dirty="0"/>
              <a:t>Prepare input sequences (</a:t>
            </a:r>
            <a:r>
              <a:rPr lang="en-US" dirty="0" err="1"/>
              <a:t>seq_len</a:t>
            </a:r>
            <a:r>
              <a:rPr lang="en-US" dirty="0"/>
              <a:t> = 100/200) and the corresponding outputs</a:t>
            </a:r>
          </a:p>
          <a:p>
            <a:pPr marL="457200" lvl="0" indent="-457200">
              <a:lnSpc>
                <a:spcPct val="110000"/>
              </a:lnSpc>
              <a:buFont typeface="+mj-lt"/>
              <a:buAutoNum type="arabicPeriod"/>
            </a:pPr>
            <a:r>
              <a:rPr lang="en-US" dirty="0"/>
              <a:t>Normalize the input </a:t>
            </a:r>
            <a:br>
              <a:rPr lang="en-US" dirty="0"/>
            </a:br>
            <a:endParaRPr lang="en-US" dirty="0"/>
          </a:p>
          <a:p>
            <a:pPr marL="457200" lvl="0" indent="-457200">
              <a:lnSpc>
                <a:spcPct val="110000"/>
              </a:lnSpc>
              <a:buFont typeface="+mj-lt"/>
              <a:buAutoNum type="arabicPeriod"/>
            </a:pPr>
            <a:endParaRPr lang="en-US" dirty="0"/>
          </a:p>
        </p:txBody>
      </p:sp>
    </p:spTree>
    <p:extLst>
      <p:ext uri="{BB962C8B-B14F-4D97-AF65-F5344CB8AC3E}">
        <p14:creationId xmlns:p14="http://schemas.microsoft.com/office/powerpoint/2010/main" val="20965976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6FB33-4DF1-4347-A1DF-B1A8562C54D5}"/>
              </a:ext>
            </a:extLst>
          </p:cNvPr>
          <p:cNvSpPr>
            <a:spLocks noGrp="1"/>
          </p:cNvSpPr>
          <p:nvPr>
            <p:ph type="title"/>
          </p:nvPr>
        </p:nvSpPr>
        <p:spPr>
          <a:xfrm>
            <a:off x="1551592" y="621806"/>
            <a:ext cx="9603275" cy="1049235"/>
          </a:xfrm>
        </p:spPr>
        <p:txBody>
          <a:bodyPr/>
          <a:lstStyle/>
          <a:p>
            <a:r>
              <a:rPr lang="en-US" dirty="0"/>
              <a:t>Model Architecture</a:t>
            </a:r>
          </a:p>
        </p:txBody>
      </p:sp>
      <p:pic>
        <p:nvPicPr>
          <p:cNvPr id="6" name="Content Placeholder 5" descr="A screenshot of a cell phone&#13;&#10;&#13;&#10;Description automatically generated">
            <a:extLst>
              <a:ext uri="{FF2B5EF4-FFF2-40B4-BE49-F238E27FC236}">
                <a16:creationId xmlns:a16="http://schemas.microsoft.com/office/drawing/2014/main" id="{DE9A04E3-315C-A749-93A2-7046D8277940}"/>
              </a:ext>
            </a:extLst>
          </p:cNvPr>
          <p:cNvPicPr>
            <a:picLocks noGrp="1" noChangeAspect="1"/>
          </p:cNvPicPr>
          <p:nvPr>
            <p:ph idx="1"/>
          </p:nvPr>
        </p:nvPicPr>
        <p:blipFill>
          <a:blip r:embed="rId2"/>
          <a:stretch>
            <a:fillRect/>
          </a:stretch>
        </p:blipFill>
        <p:spPr>
          <a:xfrm>
            <a:off x="1114270" y="2209144"/>
            <a:ext cx="5981507" cy="3344346"/>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18" name="Content Placeholder 6" descr="A screenshot of a cell phone&#10;&#10;Description automatically generated">
            <a:extLst>
              <a:ext uri="{FF2B5EF4-FFF2-40B4-BE49-F238E27FC236}">
                <a16:creationId xmlns:a16="http://schemas.microsoft.com/office/drawing/2014/main" id="{C40A3760-E336-1D46-AE10-88D9A8965E89}"/>
              </a:ext>
            </a:extLst>
          </p:cNvPr>
          <p:cNvPicPr>
            <a:picLocks noChangeAspect="1"/>
          </p:cNvPicPr>
          <p:nvPr/>
        </p:nvPicPr>
        <p:blipFill>
          <a:blip r:embed="rId3"/>
          <a:stretch>
            <a:fillRect/>
          </a:stretch>
        </p:blipFill>
        <p:spPr>
          <a:xfrm>
            <a:off x="7553739" y="2209145"/>
            <a:ext cx="4154557" cy="334647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850730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575B9-F915-6B47-9558-11712CE13D95}"/>
              </a:ext>
            </a:extLst>
          </p:cNvPr>
          <p:cNvSpPr>
            <a:spLocks noGrp="1"/>
          </p:cNvSpPr>
          <p:nvPr>
            <p:ph type="title"/>
          </p:nvPr>
        </p:nvSpPr>
        <p:spPr>
          <a:xfrm>
            <a:off x="1451579" y="804519"/>
            <a:ext cx="9603275" cy="1049235"/>
          </a:xfrm>
        </p:spPr>
        <p:txBody>
          <a:bodyPr/>
          <a:lstStyle/>
          <a:p>
            <a:r>
              <a:rPr lang="en-US" dirty="0"/>
              <a:t>GENERATING MUSIC</a:t>
            </a:r>
          </a:p>
        </p:txBody>
      </p:sp>
      <p:pic>
        <p:nvPicPr>
          <p:cNvPr id="5" name="Content Placeholder 4" descr="A screenshot of a cell phone&#13;&#10;&#13;&#10;Description automatically generated">
            <a:extLst>
              <a:ext uri="{FF2B5EF4-FFF2-40B4-BE49-F238E27FC236}">
                <a16:creationId xmlns:a16="http://schemas.microsoft.com/office/drawing/2014/main" id="{2ED49981-39BE-5A40-8EA7-F245019343FA}"/>
              </a:ext>
            </a:extLst>
          </p:cNvPr>
          <p:cNvPicPr>
            <a:picLocks noGrp="1" noChangeAspect="1"/>
          </p:cNvPicPr>
          <p:nvPr>
            <p:ph idx="1"/>
          </p:nvPr>
        </p:nvPicPr>
        <p:blipFill>
          <a:blip r:embed="rId2"/>
          <a:stretch>
            <a:fillRect/>
          </a:stretch>
        </p:blipFill>
        <p:spPr>
          <a:xfrm>
            <a:off x="6661749" y="2175151"/>
            <a:ext cx="4589710" cy="3449638"/>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22" name="Content Placeholder 2">
            <a:extLst>
              <a:ext uri="{FF2B5EF4-FFF2-40B4-BE49-F238E27FC236}">
                <a16:creationId xmlns:a16="http://schemas.microsoft.com/office/drawing/2014/main" id="{8DD37A2F-23EE-BD40-B120-ADDE5FE78A3B}"/>
              </a:ext>
            </a:extLst>
          </p:cNvPr>
          <p:cNvSpPr txBox="1">
            <a:spLocks/>
          </p:cNvSpPr>
          <p:nvPr/>
        </p:nvSpPr>
        <p:spPr>
          <a:xfrm>
            <a:off x="655983" y="2185942"/>
            <a:ext cx="5440017" cy="3449638"/>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457200" indent="-457200">
              <a:lnSpc>
                <a:spcPct val="110000"/>
              </a:lnSpc>
              <a:buFont typeface="+mj-lt"/>
              <a:buAutoNum type="arabicPeriod"/>
            </a:pPr>
            <a:r>
              <a:rPr lang="en-US" dirty="0"/>
              <a:t>For each note that we want to generate we submit a sequence to the network. </a:t>
            </a:r>
          </a:p>
          <a:p>
            <a:pPr marL="457200" indent="-457200">
              <a:buFont typeface="+mj-lt"/>
              <a:buAutoNum type="arabicPeriod"/>
            </a:pPr>
            <a:r>
              <a:rPr lang="en-US" dirty="0"/>
              <a:t>First sequence at a random starting point</a:t>
            </a:r>
          </a:p>
          <a:p>
            <a:pPr marL="457200" indent="-457200">
              <a:buFont typeface="+mj-lt"/>
              <a:buAutoNum type="arabicPeriod"/>
            </a:pPr>
            <a:r>
              <a:rPr lang="en-US" dirty="0"/>
              <a:t>Sequence shifts over one by one until the model has generated a full sequence of the requested notes</a:t>
            </a:r>
          </a:p>
          <a:p>
            <a:pPr marL="457200" indent="-457200">
              <a:lnSpc>
                <a:spcPct val="110000"/>
              </a:lnSpc>
              <a:buFont typeface="+mj-lt"/>
              <a:buAutoNum type="arabicPeriod"/>
            </a:pPr>
            <a:endParaRPr lang="en-US" dirty="0"/>
          </a:p>
        </p:txBody>
      </p:sp>
    </p:spTree>
    <p:extLst>
      <p:ext uri="{BB962C8B-B14F-4D97-AF65-F5344CB8AC3E}">
        <p14:creationId xmlns:p14="http://schemas.microsoft.com/office/powerpoint/2010/main" val="11870511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F93BB-D53D-154E-92E6-5BBB60F16F63}"/>
              </a:ext>
            </a:extLst>
          </p:cNvPr>
          <p:cNvSpPr>
            <a:spLocks noGrp="1"/>
          </p:cNvSpPr>
          <p:nvPr>
            <p:ph type="title"/>
          </p:nvPr>
        </p:nvSpPr>
        <p:spPr>
          <a:xfrm>
            <a:off x="1451579" y="804519"/>
            <a:ext cx="9603275" cy="1049235"/>
          </a:xfrm>
        </p:spPr>
        <p:txBody>
          <a:bodyPr/>
          <a:lstStyle/>
          <a:p>
            <a:pPr algn="ctr"/>
            <a:r>
              <a:rPr lang="en-US" dirty="0"/>
              <a:t>Let’s HEAR it!</a:t>
            </a:r>
          </a:p>
        </p:txBody>
      </p:sp>
      <p:pic>
        <p:nvPicPr>
          <p:cNvPr id="5" name="Content Placeholder 4">
            <a:extLst>
              <a:ext uri="{FF2B5EF4-FFF2-40B4-BE49-F238E27FC236}">
                <a16:creationId xmlns:a16="http://schemas.microsoft.com/office/drawing/2014/main" id="{42E266ED-4228-3C46-8433-E17481245952}"/>
              </a:ext>
            </a:extLst>
          </p:cNvPr>
          <p:cNvPicPr>
            <a:picLocks noGrp="1" noChangeAspect="1"/>
          </p:cNvPicPr>
          <p:nvPr>
            <p:ph idx="1"/>
          </p:nvPr>
        </p:nvPicPr>
        <p:blipFill>
          <a:blip r:embed="rId2"/>
          <a:stretch>
            <a:fillRect/>
          </a:stretch>
        </p:blipFill>
        <p:spPr>
          <a:xfrm>
            <a:off x="3173896" y="2075760"/>
            <a:ext cx="5844208" cy="383857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1439256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B10C4-BC4A-0142-B339-2BCBA9975965}"/>
              </a:ext>
            </a:extLst>
          </p:cNvPr>
          <p:cNvSpPr>
            <a:spLocks noGrp="1"/>
          </p:cNvSpPr>
          <p:nvPr>
            <p:ph type="title"/>
          </p:nvPr>
        </p:nvSpPr>
        <p:spPr/>
        <p:txBody>
          <a:bodyPr/>
          <a:lstStyle/>
          <a:p>
            <a:r>
              <a:rPr lang="en-US" dirty="0"/>
              <a:t>Model evaluation</a:t>
            </a:r>
          </a:p>
        </p:txBody>
      </p:sp>
      <p:pic>
        <p:nvPicPr>
          <p:cNvPr id="5" name="Content Placeholder 4" descr="A screenshot of text&#13;&#10;&#13;&#10;Description automatically generated">
            <a:extLst>
              <a:ext uri="{FF2B5EF4-FFF2-40B4-BE49-F238E27FC236}">
                <a16:creationId xmlns:a16="http://schemas.microsoft.com/office/drawing/2014/main" id="{B9935297-DF9D-DF40-8B50-F13131585780}"/>
              </a:ext>
            </a:extLst>
          </p:cNvPr>
          <p:cNvPicPr>
            <a:picLocks noGrp="1" noChangeAspect="1"/>
          </p:cNvPicPr>
          <p:nvPr>
            <p:ph idx="1"/>
          </p:nvPr>
        </p:nvPicPr>
        <p:blipFill>
          <a:blip r:embed="rId2"/>
          <a:stretch>
            <a:fillRect/>
          </a:stretch>
        </p:blipFill>
        <p:spPr>
          <a:xfrm>
            <a:off x="764328" y="1982342"/>
            <a:ext cx="5174457" cy="34496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A screenshot of a cell phone&#13;&#10;&#13;&#10;Description automatically generated">
            <a:extLst>
              <a:ext uri="{FF2B5EF4-FFF2-40B4-BE49-F238E27FC236}">
                <a16:creationId xmlns:a16="http://schemas.microsoft.com/office/drawing/2014/main" id="{BE9C856D-C109-8845-9DBF-4B366CF45A1D}"/>
              </a:ext>
            </a:extLst>
          </p:cNvPr>
          <p:cNvPicPr>
            <a:picLocks noChangeAspect="1"/>
          </p:cNvPicPr>
          <p:nvPr/>
        </p:nvPicPr>
        <p:blipFill>
          <a:blip r:embed="rId3"/>
          <a:stretch>
            <a:fillRect/>
          </a:stretch>
        </p:blipFill>
        <p:spPr>
          <a:xfrm>
            <a:off x="6096000" y="1982342"/>
            <a:ext cx="5337468" cy="34496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TextBox 7">
            <a:extLst>
              <a:ext uri="{FF2B5EF4-FFF2-40B4-BE49-F238E27FC236}">
                <a16:creationId xmlns:a16="http://schemas.microsoft.com/office/drawing/2014/main" id="{1166E1EE-A5EB-FB42-A9D3-0DC1312E7EDD}"/>
              </a:ext>
            </a:extLst>
          </p:cNvPr>
          <p:cNvSpPr txBox="1"/>
          <p:nvPr/>
        </p:nvSpPr>
        <p:spPr>
          <a:xfrm>
            <a:off x="985839" y="5522080"/>
            <a:ext cx="3397290" cy="646331"/>
          </a:xfrm>
          <a:prstGeom prst="rect">
            <a:avLst/>
          </a:prstGeom>
          <a:noFill/>
        </p:spPr>
        <p:txBody>
          <a:bodyPr wrap="square" rtlCol="0">
            <a:spAutoFit/>
          </a:bodyPr>
          <a:lstStyle/>
          <a:p>
            <a:pPr algn="ctr"/>
            <a:r>
              <a:rPr lang="en-US" dirty="0"/>
              <a:t>Jazz Data, 50 epochs, </a:t>
            </a:r>
            <a:r>
              <a:rPr lang="en-US" dirty="0" err="1"/>
              <a:t>seq_len</a:t>
            </a:r>
            <a:r>
              <a:rPr lang="en-US" dirty="0"/>
              <a:t> = 100</a:t>
            </a:r>
          </a:p>
        </p:txBody>
      </p:sp>
      <p:sp>
        <p:nvSpPr>
          <p:cNvPr id="9" name="TextBox 8">
            <a:extLst>
              <a:ext uri="{FF2B5EF4-FFF2-40B4-BE49-F238E27FC236}">
                <a16:creationId xmlns:a16="http://schemas.microsoft.com/office/drawing/2014/main" id="{5EF03916-4743-EA4B-ADDE-DA3A84292BB8}"/>
              </a:ext>
            </a:extLst>
          </p:cNvPr>
          <p:cNvSpPr txBox="1"/>
          <p:nvPr/>
        </p:nvSpPr>
        <p:spPr>
          <a:xfrm>
            <a:off x="6215064" y="5560568"/>
            <a:ext cx="4411058" cy="369332"/>
          </a:xfrm>
          <a:prstGeom prst="rect">
            <a:avLst/>
          </a:prstGeom>
          <a:noFill/>
        </p:spPr>
        <p:txBody>
          <a:bodyPr wrap="square" rtlCol="0">
            <a:spAutoFit/>
          </a:bodyPr>
          <a:lstStyle/>
          <a:p>
            <a:pPr algn="ctr"/>
            <a:r>
              <a:rPr lang="en-US" dirty="0"/>
              <a:t>Bollywood Data, 70 epochs, </a:t>
            </a:r>
            <a:r>
              <a:rPr lang="en-US" dirty="0" err="1"/>
              <a:t>seq_len</a:t>
            </a:r>
            <a:r>
              <a:rPr lang="en-US" dirty="0"/>
              <a:t> = 200</a:t>
            </a:r>
          </a:p>
        </p:txBody>
      </p:sp>
    </p:spTree>
    <p:extLst>
      <p:ext uri="{BB962C8B-B14F-4D97-AF65-F5344CB8AC3E}">
        <p14:creationId xmlns:p14="http://schemas.microsoft.com/office/powerpoint/2010/main" val="3833439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2895D-89DE-8348-A335-52E76F32FEA6}"/>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92076B03-3E59-9945-AB90-7327606CC362}"/>
              </a:ext>
            </a:extLst>
          </p:cNvPr>
          <p:cNvSpPr>
            <a:spLocks noGrp="1"/>
          </p:cNvSpPr>
          <p:nvPr>
            <p:ph idx="1"/>
          </p:nvPr>
        </p:nvSpPr>
        <p:spPr/>
        <p:txBody>
          <a:bodyPr/>
          <a:lstStyle/>
          <a:p>
            <a:r>
              <a:rPr lang="en-US" dirty="0"/>
              <a:t>Lack of </a:t>
            </a:r>
            <a:r>
              <a:rPr lang="en-US"/>
              <a:t>music background</a:t>
            </a:r>
          </a:p>
          <a:p>
            <a:r>
              <a:rPr lang="en-US" dirty="0"/>
              <a:t>Lack of DATA</a:t>
            </a:r>
          </a:p>
          <a:p>
            <a:r>
              <a:rPr lang="en-US" dirty="0"/>
              <a:t>Polyphonic tunes are hard to encode</a:t>
            </a:r>
          </a:p>
          <a:p>
            <a:r>
              <a:rPr lang="en-US" dirty="0"/>
              <a:t>Genre selection</a:t>
            </a:r>
          </a:p>
          <a:p>
            <a:r>
              <a:rPr lang="en-US" dirty="0"/>
              <a:t>VERY LONG training runtime </a:t>
            </a:r>
          </a:p>
        </p:txBody>
      </p:sp>
    </p:spTree>
    <p:extLst>
      <p:ext uri="{BB962C8B-B14F-4D97-AF65-F5344CB8AC3E}">
        <p14:creationId xmlns:p14="http://schemas.microsoft.com/office/powerpoint/2010/main" val="4322268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73A96-731F-B344-9E11-01850CABBA3A}"/>
              </a:ext>
            </a:extLst>
          </p:cNvPr>
          <p:cNvSpPr>
            <a:spLocks noGrp="1"/>
          </p:cNvSpPr>
          <p:nvPr>
            <p:ph type="title"/>
          </p:nvPr>
        </p:nvSpPr>
        <p:spPr/>
        <p:txBody>
          <a:bodyPr/>
          <a:lstStyle/>
          <a:p>
            <a:r>
              <a:rPr lang="en-US" dirty="0"/>
              <a:t>Future scope</a:t>
            </a:r>
          </a:p>
        </p:txBody>
      </p:sp>
      <p:sp>
        <p:nvSpPr>
          <p:cNvPr id="3" name="Content Placeholder 2">
            <a:extLst>
              <a:ext uri="{FF2B5EF4-FFF2-40B4-BE49-F238E27FC236}">
                <a16:creationId xmlns:a16="http://schemas.microsoft.com/office/drawing/2014/main" id="{2D649816-499D-F345-B3C6-958E928A5FDE}"/>
              </a:ext>
            </a:extLst>
          </p:cNvPr>
          <p:cNvSpPr>
            <a:spLocks noGrp="1"/>
          </p:cNvSpPr>
          <p:nvPr>
            <p:ph idx="1"/>
          </p:nvPr>
        </p:nvSpPr>
        <p:spPr/>
        <p:txBody>
          <a:bodyPr/>
          <a:lstStyle/>
          <a:p>
            <a:r>
              <a:rPr lang="en-US" dirty="0"/>
              <a:t>Run data models and sampling on distributed cluster to reduce processing time</a:t>
            </a:r>
          </a:p>
          <a:p>
            <a:r>
              <a:rPr lang="en-US" dirty="0"/>
              <a:t>Make the music generator real-time</a:t>
            </a:r>
          </a:p>
          <a:p>
            <a:r>
              <a:rPr lang="en-US" dirty="0"/>
              <a:t>Provide additional features to users, so that they can upload their own music library and generate new music</a:t>
            </a:r>
          </a:p>
        </p:txBody>
      </p:sp>
    </p:spTree>
    <p:extLst>
      <p:ext uri="{BB962C8B-B14F-4D97-AF65-F5344CB8AC3E}">
        <p14:creationId xmlns:p14="http://schemas.microsoft.com/office/powerpoint/2010/main" val="4573847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ADCD7-4F14-1F4B-AB15-F464F4789672}"/>
              </a:ext>
            </a:extLst>
          </p:cNvPr>
          <p:cNvSpPr>
            <a:spLocks noGrp="1"/>
          </p:cNvSpPr>
          <p:nvPr>
            <p:ph type="title"/>
          </p:nvPr>
        </p:nvSpPr>
        <p:spPr/>
        <p:txBody>
          <a:bodyPr/>
          <a:lstStyle/>
          <a:p>
            <a:r>
              <a:rPr lang="en-US" dirty="0"/>
              <a:t>Technologies USED</a:t>
            </a:r>
          </a:p>
        </p:txBody>
      </p:sp>
      <p:pic>
        <p:nvPicPr>
          <p:cNvPr id="4" name="Content Placeholder 3">
            <a:extLst>
              <a:ext uri="{FF2B5EF4-FFF2-40B4-BE49-F238E27FC236}">
                <a16:creationId xmlns:a16="http://schemas.microsoft.com/office/drawing/2014/main" id="{D31993DD-37E2-BE44-A488-50D0B1398267}"/>
              </a:ext>
            </a:extLst>
          </p:cNvPr>
          <p:cNvPicPr>
            <a:picLocks noGrp="1" noChangeAspect="1"/>
          </p:cNvPicPr>
          <p:nvPr>
            <p:ph idx="1"/>
          </p:nvPr>
        </p:nvPicPr>
        <p:blipFill>
          <a:blip r:embed="rId2"/>
          <a:stretch>
            <a:fillRect/>
          </a:stretch>
        </p:blipFill>
        <p:spPr>
          <a:xfrm>
            <a:off x="806091" y="2119851"/>
            <a:ext cx="4514307" cy="1309149"/>
          </a:xfrm>
          <a:prstGeom prst="rect">
            <a:avLst/>
          </a:prstGeom>
        </p:spPr>
      </p:pic>
      <p:pic>
        <p:nvPicPr>
          <p:cNvPr id="5" name="Picture 4">
            <a:extLst>
              <a:ext uri="{FF2B5EF4-FFF2-40B4-BE49-F238E27FC236}">
                <a16:creationId xmlns:a16="http://schemas.microsoft.com/office/drawing/2014/main" id="{77BBCE97-F13A-F848-B298-5CCBDE30206B}"/>
              </a:ext>
            </a:extLst>
          </p:cNvPr>
          <p:cNvPicPr>
            <a:picLocks noChangeAspect="1"/>
          </p:cNvPicPr>
          <p:nvPr/>
        </p:nvPicPr>
        <p:blipFill>
          <a:blip r:embed="rId3"/>
          <a:stretch>
            <a:fillRect/>
          </a:stretch>
        </p:blipFill>
        <p:spPr>
          <a:xfrm>
            <a:off x="7696199" y="1575247"/>
            <a:ext cx="4116447" cy="3429000"/>
          </a:xfrm>
          <a:prstGeom prst="rect">
            <a:avLst/>
          </a:prstGeom>
        </p:spPr>
      </p:pic>
      <p:pic>
        <p:nvPicPr>
          <p:cNvPr id="6" name="Picture 5">
            <a:extLst>
              <a:ext uri="{FF2B5EF4-FFF2-40B4-BE49-F238E27FC236}">
                <a16:creationId xmlns:a16="http://schemas.microsoft.com/office/drawing/2014/main" id="{7719193C-BE40-484E-9983-F6154BDDE0D2}"/>
              </a:ext>
            </a:extLst>
          </p:cNvPr>
          <p:cNvPicPr>
            <a:picLocks noChangeAspect="1"/>
          </p:cNvPicPr>
          <p:nvPr/>
        </p:nvPicPr>
        <p:blipFill>
          <a:blip r:embed="rId4"/>
          <a:stretch>
            <a:fillRect/>
          </a:stretch>
        </p:blipFill>
        <p:spPr>
          <a:xfrm>
            <a:off x="1955802" y="3513481"/>
            <a:ext cx="2540000" cy="2540000"/>
          </a:xfrm>
          <a:prstGeom prst="rect">
            <a:avLst/>
          </a:prstGeom>
        </p:spPr>
      </p:pic>
      <p:pic>
        <p:nvPicPr>
          <p:cNvPr id="8" name="Picture 7" descr="A picture containing object&#13;&#10;&#13;&#10;Description automatically generated">
            <a:extLst>
              <a:ext uri="{FF2B5EF4-FFF2-40B4-BE49-F238E27FC236}">
                <a16:creationId xmlns:a16="http://schemas.microsoft.com/office/drawing/2014/main" id="{46D18B5B-5C28-8B4A-8D6F-739F07418301}"/>
              </a:ext>
            </a:extLst>
          </p:cNvPr>
          <p:cNvPicPr>
            <a:picLocks noChangeAspect="1"/>
          </p:cNvPicPr>
          <p:nvPr/>
        </p:nvPicPr>
        <p:blipFill>
          <a:blip r:embed="rId5"/>
          <a:stretch>
            <a:fillRect/>
          </a:stretch>
        </p:blipFill>
        <p:spPr>
          <a:xfrm>
            <a:off x="5030126" y="3285134"/>
            <a:ext cx="2754952" cy="819926"/>
          </a:xfrm>
          <a:prstGeom prst="rect">
            <a:avLst/>
          </a:prstGeom>
        </p:spPr>
      </p:pic>
    </p:spTree>
    <p:extLst>
      <p:ext uri="{BB962C8B-B14F-4D97-AF65-F5344CB8AC3E}">
        <p14:creationId xmlns:p14="http://schemas.microsoft.com/office/powerpoint/2010/main" val="3785913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DAB73-2741-E542-920B-DEC798639A9D}"/>
              </a:ext>
            </a:extLst>
          </p:cNvPr>
          <p:cNvSpPr>
            <a:spLocks noGrp="1"/>
          </p:cNvSpPr>
          <p:nvPr>
            <p:ph type="title"/>
          </p:nvPr>
        </p:nvSpPr>
        <p:spPr>
          <a:xfrm>
            <a:off x="1451579" y="804519"/>
            <a:ext cx="9603275" cy="1049235"/>
          </a:xfrm>
        </p:spPr>
        <p:txBody>
          <a:bodyPr>
            <a:normAutofit/>
          </a:bodyPr>
          <a:lstStyle/>
          <a:p>
            <a:r>
              <a:rPr lang="en-US" dirty="0"/>
              <a:t>Project GOAL</a:t>
            </a:r>
          </a:p>
        </p:txBody>
      </p:sp>
      <p:pic>
        <p:nvPicPr>
          <p:cNvPr id="7" name="Picture 6">
            <a:extLst>
              <a:ext uri="{FF2B5EF4-FFF2-40B4-BE49-F238E27FC236}">
                <a16:creationId xmlns:a16="http://schemas.microsoft.com/office/drawing/2014/main" id="{D9968066-3CC4-C447-8E37-03B01CBDA847}"/>
              </a:ext>
            </a:extLst>
          </p:cNvPr>
          <p:cNvPicPr>
            <a:picLocks noChangeAspect="1"/>
          </p:cNvPicPr>
          <p:nvPr/>
        </p:nvPicPr>
        <p:blipFill>
          <a:blip r:embed="rId2"/>
          <a:stretch>
            <a:fillRect/>
          </a:stretch>
        </p:blipFill>
        <p:spPr>
          <a:xfrm>
            <a:off x="8212409" y="4340739"/>
            <a:ext cx="2391342" cy="1596220"/>
          </a:xfrm>
          <a:prstGeom prst="rect">
            <a:avLst/>
          </a:prstGeom>
          <a:effectLst>
            <a:softEdge rad="127000"/>
          </a:effectLst>
        </p:spPr>
      </p:pic>
      <p:pic>
        <p:nvPicPr>
          <p:cNvPr id="5" name="Picture 4">
            <a:extLst>
              <a:ext uri="{FF2B5EF4-FFF2-40B4-BE49-F238E27FC236}">
                <a16:creationId xmlns:a16="http://schemas.microsoft.com/office/drawing/2014/main" id="{F6DE962C-9A4E-B74C-997C-0B54D23DE473}"/>
              </a:ext>
            </a:extLst>
          </p:cNvPr>
          <p:cNvPicPr>
            <a:picLocks noChangeAspect="1"/>
          </p:cNvPicPr>
          <p:nvPr/>
        </p:nvPicPr>
        <p:blipFill>
          <a:blip r:embed="rId3">
            <a:extLst/>
          </a:blip>
          <a:stretch>
            <a:fillRect/>
          </a:stretch>
        </p:blipFill>
        <p:spPr>
          <a:xfrm>
            <a:off x="1451579" y="4357453"/>
            <a:ext cx="2390738" cy="1595817"/>
          </a:xfrm>
          <a:prstGeom prst="rect">
            <a:avLst/>
          </a:prstGeom>
          <a:blipFill dpi="0" rotWithShape="1">
            <a:blip r:embed="rId4">
              <a:alphaModFix amt="91000"/>
            </a:blip>
            <a:srcRect/>
            <a:tile tx="0" ty="0" sx="100000" sy="100000" flip="none" algn="tl"/>
          </a:blipFill>
          <a:effectLst>
            <a:softEdge rad="330200"/>
          </a:effectLst>
        </p:spPr>
      </p:pic>
      <p:pic>
        <p:nvPicPr>
          <p:cNvPr id="6" name="Picture 5">
            <a:extLst>
              <a:ext uri="{FF2B5EF4-FFF2-40B4-BE49-F238E27FC236}">
                <a16:creationId xmlns:a16="http://schemas.microsoft.com/office/drawing/2014/main" id="{78488336-7211-5348-B5DC-39F8320553F2}"/>
              </a:ext>
            </a:extLst>
          </p:cNvPr>
          <p:cNvPicPr>
            <a:picLocks noChangeAspect="1"/>
          </p:cNvPicPr>
          <p:nvPr/>
        </p:nvPicPr>
        <p:blipFill>
          <a:blip r:embed="rId5"/>
          <a:stretch>
            <a:fillRect/>
          </a:stretch>
        </p:blipFill>
        <p:spPr>
          <a:xfrm>
            <a:off x="4684273" y="4340739"/>
            <a:ext cx="2390738" cy="1596220"/>
          </a:xfrm>
          <a:prstGeom prst="rect">
            <a:avLst/>
          </a:prstGeom>
          <a:effectLst>
            <a:softEdge rad="165100"/>
          </a:effectLst>
        </p:spPr>
      </p:pic>
      <p:graphicFrame>
        <p:nvGraphicFramePr>
          <p:cNvPr id="4" name="Content Placeholder 3">
            <a:extLst>
              <a:ext uri="{FF2B5EF4-FFF2-40B4-BE49-F238E27FC236}">
                <a16:creationId xmlns:a16="http://schemas.microsoft.com/office/drawing/2014/main" id="{46AC90E3-C99F-264F-93E9-AEB1B274BF31}"/>
              </a:ext>
            </a:extLst>
          </p:cNvPr>
          <p:cNvGraphicFramePr>
            <a:graphicFrameLocks noGrp="1"/>
          </p:cNvGraphicFramePr>
          <p:nvPr>
            <p:ph idx="1"/>
            <p:extLst>
              <p:ext uri="{D42A27DB-BD31-4B8C-83A1-F6EECF244321}">
                <p14:modId xmlns:p14="http://schemas.microsoft.com/office/powerpoint/2010/main" val="2476604033"/>
              </p:ext>
            </p:extLst>
          </p:nvPr>
        </p:nvGraphicFramePr>
        <p:xfrm>
          <a:off x="1156138" y="1853755"/>
          <a:ext cx="9447009" cy="288641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8" name="Right Arrow 7">
            <a:extLst>
              <a:ext uri="{FF2B5EF4-FFF2-40B4-BE49-F238E27FC236}">
                <a16:creationId xmlns:a16="http://schemas.microsoft.com/office/drawing/2014/main" id="{4E0E2395-4241-074C-9E42-E4680434E243}"/>
              </a:ext>
            </a:extLst>
          </p:cNvPr>
          <p:cNvSpPr/>
          <p:nvPr/>
        </p:nvSpPr>
        <p:spPr>
          <a:xfrm>
            <a:off x="3543300" y="2691267"/>
            <a:ext cx="1140973" cy="4143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9FF96C2D-B49B-234F-8227-78F88108DD70}"/>
              </a:ext>
            </a:extLst>
          </p:cNvPr>
          <p:cNvSpPr/>
          <p:nvPr/>
        </p:nvSpPr>
        <p:spPr>
          <a:xfrm>
            <a:off x="6937242" y="2672624"/>
            <a:ext cx="1140973" cy="4143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44219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EC972-2492-9349-B4D5-044F0C115F2B}"/>
              </a:ext>
            </a:extLst>
          </p:cNvPr>
          <p:cNvSpPr>
            <a:spLocks noGrp="1"/>
          </p:cNvSpPr>
          <p:nvPr>
            <p:ph type="title" idx="4294967295"/>
          </p:nvPr>
        </p:nvSpPr>
        <p:spPr>
          <a:xfrm>
            <a:off x="558801" y="640783"/>
            <a:ext cx="6084888" cy="1030855"/>
          </a:xfrm>
        </p:spPr>
        <p:txBody>
          <a:bodyPr/>
          <a:lstStyle/>
          <a:p>
            <a:r>
              <a:rPr lang="en-US" dirty="0"/>
              <a:t>CAN YOU GUESS?</a:t>
            </a:r>
          </a:p>
        </p:txBody>
      </p:sp>
      <p:pic>
        <p:nvPicPr>
          <p:cNvPr id="4" name="Ukrainian.wav">
            <a:hlinkClick r:id="" action="ppaction://media"/>
            <a:extLst>
              <a:ext uri="{FF2B5EF4-FFF2-40B4-BE49-F238E27FC236}">
                <a16:creationId xmlns:a16="http://schemas.microsoft.com/office/drawing/2014/main" id="{FB6FB08D-8FB5-0047-904D-641F55BC1126}"/>
              </a:ext>
            </a:extLst>
          </p:cNvPr>
          <p:cNvPicPr>
            <a:picLocks noGrp="1" noChangeAspect="1"/>
          </p:cNvPicPr>
          <p:nvPr>
            <p:ph idx="4294967295"/>
            <a:audioFile r:link="rId2"/>
            <p:extLst>
              <p:ext uri="{DAA4B4D4-6D71-4841-9C94-3DE7FCFB9230}">
                <p14:media xmlns:p14="http://schemas.microsoft.com/office/powerpoint/2010/main" r:embed="rId1"/>
              </p:ext>
            </p:extLst>
          </p:nvPr>
        </p:nvPicPr>
        <p:blipFill>
          <a:blip r:embed="rId11">
            <a:duotone>
              <a:prstClr val="black"/>
              <a:schemeClr val="accent1">
                <a:tint val="45000"/>
                <a:satMod val="400000"/>
              </a:schemeClr>
            </a:duotone>
          </a:blip>
          <a:stretch>
            <a:fillRect/>
          </a:stretch>
        </p:blipFill>
        <p:spPr>
          <a:xfrm>
            <a:off x="1205948" y="2206625"/>
            <a:ext cx="812800" cy="812800"/>
          </a:xfrm>
        </p:spPr>
      </p:pic>
      <p:pic>
        <p:nvPicPr>
          <p:cNvPr id="1026" name="Picture 2" descr="https://lh5.googleusercontent.com/H-5gE0OGREqF9Z43gPFMq5Z-F25sRjm_XmqtvJeO0gwBUPo4mi4dedK2IDN45Q12Um6gqJPybYJCJVe5a48inXseBNIShGDj-ifHsaoe5LXGy5_0sRPWg8CWlM5I4G0eT_QNgfqwrwU">
            <a:extLst>
              <a:ext uri="{FF2B5EF4-FFF2-40B4-BE49-F238E27FC236}">
                <a16:creationId xmlns:a16="http://schemas.microsoft.com/office/drawing/2014/main" id="{FA2E7AB7-D949-B74B-BB5F-64D01F931769}"/>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622803" y="1111112"/>
            <a:ext cx="2838615" cy="3816626"/>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a:extLst/>
        </p:spPr>
      </p:pic>
      <p:sp>
        <p:nvSpPr>
          <p:cNvPr id="6" name="TextBox 5">
            <a:extLst>
              <a:ext uri="{FF2B5EF4-FFF2-40B4-BE49-F238E27FC236}">
                <a16:creationId xmlns:a16="http://schemas.microsoft.com/office/drawing/2014/main" id="{2BA2388E-9FAD-964C-A887-D33F8B274C88}"/>
              </a:ext>
            </a:extLst>
          </p:cNvPr>
          <p:cNvSpPr txBox="1"/>
          <p:nvPr/>
        </p:nvSpPr>
        <p:spPr>
          <a:xfrm>
            <a:off x="1205948" y="3220278"/>
            <a:ext cx="1058431" cy="369332"/>
          </a:xfrm>
          <a:prstGeom prst="rect">
            <a:avLst/>
          </a:prstGeom>
          <a:noFill/>
        </p:spPr>
        <p:txBody>
          <a:bodyPr wrap="square" rtlCol="0">
            <a:spAutoFit/>
          </a:bodyPr>
          <a:lstStyle/>
          <a:p>
            <a:r>
              <a:rPr lang="en-US" dirty="0"/>
              <a:t>Audio A</a:t>
            </a:r>
          </a:p>
        </p:txBody>
      </p:sp>
      <p:pic>
        <p:nvPicPr>
          <p:cNvPr id="7" name="DreamaLittleDreamofMe.wav">
            <a:hlinkClick r:id="" action="ppaction://media"/>
            <a:extLst>
              <a:ext uri="{FF2B5EF4-FFF2-40B4-BE49-F238E27FC236}">
                <a16:creationId xmlns:a16="http://schemas.microsoft.com/office/drawing/2014/main" id="{CB0F7F18-6330-3C4D-9EA0-E4C7E933A92A}"/>
              </a:ext>
            </a:extLst>
          </p:cNvPr>
          <p:cNvPicPr>
            <a:picLocks noChangeAspect="1"/>
          </p:cNvPicPr>
          <p:nvPr>
            <a:audioFile r:link="rId4"/>
            <p:extLst>
              <p:ext uri="{DAA4B4D4-6D71-4841-9C94-3DE7FCFB9230}">
                <p14:media xmlns:p14="http://schemas.microsoft.com/office/powerpoint/2010/main" r:embed="rId3"/>
              </p:ext>
            </p:extLst>
          </p:nvPr>
        </p:nvPicPr>
        <p:blipFill>
          <a:blip r:embed="rId11">
            <a:duotone>
              <a:prstClr val="black"/>
              <a:schemeClr val="accent1">
                <a:tint val="45000"/>
                <a:satMod val="400000"/>
              </a:schemeClr>
            </a:duotone>
          </a:blip>
          <a:stretch>
            <a:fillRect/>
          </a:stretch>
        </p:blipFill>
        <p:spPr>
          <a:xfrm>
            <a:off x="3337091" y="2207315"/>
            <a:ext cx="812800" cy="812800"/>
          </a:xfrm>
          <a:prstGeom prst="rect">
            <a:avLst/>
          </a:prstGeom>
        </p:spPr>
      </p:pic>
      <p:sp>
        <p:nvSpPr>
          <p:cNvPr id="9" name="TextBox 8">
            <a:extLst>
              <a:ext uri="{FF2B5EF4-FFF2-40B4-BE49-F238E27FC236}">
                <a16:creationId xmlns:a16="http://schemas.microsoft.com/office/drawing/2014/main" id="{03A3A6A8-A95C-B044-8D29-ABD78BE353C7}"/>
              </a:ext>
            </a:extLst>
          </p:cNvPr>
          <p:cNvSpPr txBox="1"/>
          <p:nvPr/>
        </p:nvSpPr>
        <p:spPr>
          <a:xfrm>
            <a:off x="3051036" y="3189010"/>
            <a:ext cx="1058431" cy="369332"/>
          </a:xfrm>
          <a:prstGeom prst="rect">
            <a:avLst/>
          </a:prstGeom>
          <a:noFill/>
        </p:spPr>
        <p:txBody>
          <a:bodyPr wrap="square" rtlCol="0">
            <a:spAutoFit/>
          </a:bodyPr>
          <a:lstStyle/>
          <a:p>
            <a:r>
              <a:rPr lang="en-US" dirty="0"/>
              <a:t>Audio B</a:t>
            </a:r>
          </a:p>
        </p:txBody>
      </p:sp>
      <p:sp>
        <p:nvSpPr>
          <p:cNvPr id="10" name="TextBox 9">
            <a:extLst>
              <a:ext uri="{FF2B5EF4-FFF2-40B4-BE49-F238E27FC236}">
                <a16:creationId xmlns:a16="http://schemas.microsoft.com/office/drawing/2014/main" id="{EF10EAA3-D7E7-EE4F-98E0-A5A0AC9178A8}"/>
              </a:ext>
            </a:extLst>
          </p:cNvPr>
          <p:cNvSpPr txBox="1"/>
          <p:nvPr/>
        </p:nvSpPr>
        <p:spPr>
          <a:xfrm>
            <a:off x="1003573" y="4965938"/>
            <a:ext cx="1058431" cy="369332"/>
          </a:xfrm>
          <a:prstGeom prst="rect">
            <a:avLst/>
          </a:prstGeom>
          <a:noFill/>
        </p:spPr>
        <p:txBody>
          <a:bodyPr wrap="square" rtlCol="0">
            <a:spAutoFit/>
          </a:bodyPr>
          <a:lstStyle/>
          <a:p>
            <a:r>
              <a:rPr lang="en-US" dirty="0"/>
              <a:t>Audio C</a:t>
            </a:r>
          </a:p>
        </p:txBody>
      </p:sp>
      <p:sp>
        <p:nvSpPr>
          <p:cNvPr id="11" name="TextBox 10">
            <a:extLst>
              <a:ext uri="{FF2B5EF4-FFF2-40B4-BE49-F238E27FC236}">
                <a16:creationId xmlns:a16="http://schemas.microsoft.com/office/drawing/2014/main" id="{4FC5F5FD-A547-144A-9DA7-E0B9A22336A1}"/>
              </a:ext>
            </a:extLst>
          </p:cNvPr>
          <p:cNvSpPr txBox="1"/>
          <p:nvPr/>
        </p:nvSpPr>
        <p:spPr>
          <a:xfrm>
            <a:off x="3179619" y="4968559"/>
            <a:ext cx="1058431" cy="369332"/>
          </a:xfrm>
          <a:prstGeom prst="rect">
            <a:avLst/>
          </a:prstGeom>
          <a:noFill/>
        </p:spPr>
        <p:txBody>
          <a:bodyPr wrap="square" rtlCol="0">
            <a:spAutoFit/>
          </a:bodyPr>
          <a:lstStyle/>
          <a:p>
            <a:r>
              <a:rPr lang="en-US" dirty="0"/>
              <a:t>Audio D</a:t>
            </a:r>
          </a:p>
        </p:txBody>
      </p:sp>
      <p:pic>
        <p:nvPicPr>
          <p:cNvPr id="8" name="a_kalina_ne_verba.wav">
            <a:hlinkClick r:id="" action="ppaction://media"/>
            <a:extLst>
              <a:ext uri="{FF2B5EF4-FFF2-40B4-BE49-F238E27FC236}">
                <a16:creationId xmlns:a16="http://schemas.microsoft.com/office/drawing/2014/main" id="{6D5C68B8-E950-C14E-87D1-BA0DB3CF7EA7}"/>
              </a:ext>
            </a:extLst>
          </p:cNvPr>
          <p:cNvPicPr>
            <a:picLocks noChangeAspect="1"/>
          </p:cNvPicPr>
          <p:nvPr>
            <a:audioFile r:link="rId6"/>
            <p:extLst>
              <p:ext uri="{DAA4B4D4-6D71-4841-9C94-3DE7FCFB9230}">
                <p14:media xmlns:p14="http://schemas.microsoft.com/office/powerpoint/2010/main" r:embed="rId5"/>
              </p:ext>
            </p:extLst>
          </p:nvPr>
        </p:nvPicPr>
        <p:blipFill>
          <a:blip r:embed="rId11">
            <a:duotone>
              <a:prstClr val="black"/>
              <a:schemeClr val="accent1">
                <a:tint val="45000"/>
                <a:satMod val="400000"/>
              </a:schemeClr>
            </a:duotone>
          </a:blip>
          <a:stretch>
            <a:fillRect/>
          </a:stretch>
        </p:blipFill>
        <p:spPr>
          <a:xfrm>
            <a:off x="1328763" y="3980239"/>
            <a:ext cx="812800" cy="812800"/>
          </a:xfrm>
          <a:prstGeom prst="rect">
            <a:avLst/>
          </a:prstGeom>
        </p:spPr>
      </p:pic>
      <p:pic>
        <p:nvPicPr>
          <p:cNvPr id="13" name="newRap.wav">
            <a:hlinkClick r:id="" action="ppaction://media"/>
            <a:extLst>
              <a:ext uri="{FF2B5EF4-FFF2-40B4-BE49-F238E27FC236}">
                <a16:creationId xmlns:a16="http://schemas.microsoft.com/office/drawing/2014/main" id="{F20D3D73-955A-2745-8D85-62413C819EAF}"/>
              </a:ext>
            </a:extLst>
          </p:cNvPr>
          <p:cNvPicPr>
            <a:picLocks noChangeAspect="1"/>
          </p:cNvPicPr>
          <p:nvPr>
            <a:audioFile r:link="rId8"/>
            <p:extLst>
              <p:ext uri="{DAA4B4D4-6D71-4841-9C94-3DE7FCFB9230}">
                <p14:media xmlns:p14="http://schemas.microsoft.com/office/powerpoint/2010/main" r:embed="rId7"/>
              </p:ext>
            </p:extLst>
          </p:nvPr>
        </p:nvPicPr>
        <p:blipFill>
          <a:blip r:embed="rId11">
            <a:duotone>
              <a:prstClr val="black"/>
              <a:schemeClr val="accent1">
                <a:tint val="45000"/>
                <a:satMod val="400000"/>
              </a:schemeClr>
            </a:duotone>
          </a:blip>
          <a:stretch>
            <a:fillRect/>
          </a:stretch>
        </p:blipFill>
        <p:spPr>
          <a:xfrm>
            <a:off x="3173851" y="3948971"/>
            <a:ext cx="812800" cy="812800"/>
          </a:xfrm>
          <a:prstGeom prst="rect">
            <a:avLst/>
          </a:prstGeom>
        </p:spPr>
      </p:pic>
    </p:spTree>
    <p:extLst>
      <p:ext uri="{BB962C8B-B14F-4D97-AF65-F5344CB8AC3E}">
        <p14:creationId xmlns:p14="http://schemas.microsoft.com/office/powerpoint/2010/main" val="3286470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250"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8583" fill="hold"/>
                                        <p:tgtEl>
                                          <p:spTgt spid="7"/>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99679"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2600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4"/>
                </p:tgtEl>
              </p:cMediaNode>
            </p:audio>
            <p:audio>
              <p:cMediaNode vol="80000">
                <p:cTn id="20" fill="hold" display="0">
                  <p:stCondLst>
                    <p:cond delay="indefinite"/>
                  </p:stCondLst>
                  <p:endCondLst>
                    <p:cond evt="onStopAudio" delay="0">
                      <p:tgtEl>
                        <p:sldTgt/>
                      </p:tgtEl>
                    </p:cond>
                  </p:endCondLst>
                </p:cTn>
                <p:tgtEl>
                  <p:spTgt spid="7"/>
                </p:tgtEl>
              </p:cMediaNode>
            </p:audio>
            <p:audio>
              <p:cMediaNode vol="80000">
                <p:cTn id="21" fill="hold" display="0">
                  <p:stCondLst>
                    <p:cond delay="indefinite"/>
                  </p:stCondLst>
                  <p:endCondLst>
                    <p:cond evt="onStopAudio" delay="0">
                      <p:tgtEl>
                        <p:sldTgt/>
                      </p:tgtEl>
                    </p:cond>
                  </p:endCondLst>
                </p:cTn>
                <p:tgtEl>
                  <p:spTgt spid="8"/>
                </p:tgtEl>
              </p:cMediaNode>
            </p:audio>
            <p:audio>
              <p:cMediaNode vol="80000">
                <p:cTn id="22"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C523A0-C40B-1846-AE1C-178F64DA479E}"/>
              </a:ext>
            </a:extLst>
          </p:cNvPr>
          <p:cNvSpPr>
            <a:spLocks noGrp="1"/>
          </p:cNvSpPr>
          <p:nvPr>
            <p:ph type="title"/>
          </p:nvPr>
        </p:nvSpPr>
        <p:spPr>
          <a:xfrm>
            <a:off x="849683" y="1240076"/>
            <a:ext cx="2727813" cy="4584527"/>
          </a:xfrm>
        </p:spPr>
        <p:txBody>
          <a:bodyPr>
            <a:normAutofit/>
          </a:bodyPr>
          <a:lstStyle/>
          <a:p>
            <a:r>
              <a:rPr lang="en-US">
                <a:solidFill>
                  <a:srgbClr val="FFFFFF"/>
                </a:solidFill>
              </a:rPr>
              <a:t>Model choice: </a:t>
            </a:r>
            <a:r>
              <a:rPr lang="en-US" b="1">
                <a:solidFill>
                  <a:srgbClr val="FFFFFF"/>
                </a:solidFill>
              </a:rPr>
              <a:t>CBLTSM  RNN</a:t>
            </a:r>
            <a:br>
              <a:rPr lang="en-US">
                <a:solidFill>
                  <a:srgbClr val="FFFFFF"/>
                </a:solidFill>
              </a:rPr>
            </a:br>
            <a:endParaRPr lang="en-US">
              <a:solidFill>
                <a:srgbClr val="FFFFFF"/>
              </a:solidFill>
            </a:endParaRPr>
          </a:p>
        </p:txBody>
      </p:sp>
      <p:sp>
        <p:nvSpPr>
          <p:cNvPr id="3" name="Content Placeholder 2">
            <a:extLst>
              <a:ext uri="{FF2B5EF4-FFF2-40B4-BE49-F238E27FC236}">
                <a16:creationId xmlns:a16="http://schemas.microsoft.com/office/drawing/2014/main" id="{0FD46B33-A5BB-A94A-9590-2F1DE8F53997}"/>
              </a:ext>
            </a:extLst>
          </p:cNvPr>
          <p:cNvSpPr>
            <a:spLocks noGrp="1"/>
          </p:cNvSpPr>
          <p:nvPr>
            <p:ph idx="1"/>
          </p:nvPr>
        </p:nvSpPr>
        <p:spPr>
          <a:xfrm>
            <a:off x="4705594" y="1240077"/>
            <a:ext cx="6034827" cy="4916465"/>
          </a:xfrm>
        </p:spPr>
        <p:txBody>
          <a:bodyPr anchor="t">
            <a:normAutofit/>
          </a:bodyPr>
          <a:lstStyle/>
          <a:p>
            <a:pPr>
              <a:lnSpc>
                <a:spcPct val="110000"/>
              </a:lnSpc>
            </a:pPr>
            <a:r>
              <a:rPr lang="en-US" sz="1600"/>
              <a:t>WHY? </a:t>
            </a:r>
          </a:p>
          <a:p>
            <a:pPr>
              <a:lnSpc>
                <a:spcPct val="110000"/>
              </a:lnSpc>
              <a:buFont typeface="Wingdings" pitchFamily="2" charset="2"/>
              <a:buChar char="Ø"/>
            </a:pPr>
            <a:r>
              <a:rPr lang="en-US" sz="1600"/>
              <a:t> </a:t>
            </a:r>
            <a:r>
              <a:rPr lang="en-US" sz="1600" b="1"/>
              <a:t>RNN</a:t>
            </a:r>
            <a:r>
              <a:rPr lang="en-US" sz="1600"/>
              <a:t> is best suited for sequential information as they perform the same function for every single element of a sequence, with the result being dependent on previous computations. </a:t>
            </a:r>
          </a:p>
          <a:p>
            <a:pPr>
              <a:lnSpc>
                <a:spcPct val="110000"/>
              </a:lnSpc>
              <a:buFont typeface="Wingdings" pitchFamily="2" charset="2"/>
              <a:buChar char="Ø"/>
            </a:pPr>
            <a:r>
              <a:rPr lang="en-US" sz="1600" b="1"/>
              <a:t>LTSM </a:t>
            </a:r>
            <a:r>
              <a:rPr lang="en-US" sz="1600"/>
              <a:t>uses a gating mechanism that is able to recognize and encode long-term patterns. LSTMs are extremely useful to solve problems where the network has to remember information for a long period of time as is the case with music. </a:t>
            </a:r>
          </a:p>
          <a:p>
            <a:pPr>
              <a:lnSpc>
                <a:spcPct val="110000"/>
              </a:lnSpc>
              <a:buFont typeface="Wingdings" pitchFamily="2" charset="2"/>
              <a:buChar char="Ø"/>
            </a:pPr>
            <a:r>
              <a:rPr lang="en-US" sz="1600" b="1"/>
              <a:t>CBLTSM</a:t>
            </a:r>
            <a:r>
              <a:rPr lang="en-US" sz="1600"/>
              <a:t> is specific to replicating patterns in text. Being a recurrent neural network it stores memory as it moves along learning patterns and understanding the concept of cause and effect. Music can be represented as text (notes ABC </a:t>
            </a:r>
            <a:r>
              <a:rPr lang="en-US" sz="1600" err="1"/>
              <a:t>etc</a:t>
            </a:r>
            <a:r>
              <a:rPr lang="en-US" sz="1600"/>
              <a:t>) which is convenient since text is lightweight and discrete which makes training fast. In addition, once CBLTSM is set up it can generate output indefinitely. There is no maximum length of generated music. </a:t>
            </a:r>
          </a:p>
          <a:p>
            <a:pPr>
              <a:lnSpc>
                <a:spcPct val="110000"/>
              </a:lnSpc>
              <a:buFont typeface="Wingdings" pitchFamily="2" charset="2"/>
              <a:buChar char="Ø"/>
            </a:pPr>
            <a:endParaRPr lang="en-US" sz="1600"/>
          </a:p>
        </p:txBody>
      </p:sp>
    </p:spTree>
    <p:extLst>
      <p:ext uri="{BB962C8B-B14F-4D97-AF65-F5344CB8AC3E}">
        <p14:creationId xmlns:p14="http://schemas.microsoft.com/office/powerpoint/2010/main" val="2796785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0B3DF-D7F3-954E-BCB5-D85E521C4145}"/>
              </a:ext>
            </a:extLst>
          </p:cNvPr>
          <p:cNvSpPr>
            <a:spLocks noGrp="1"/>
          </p:cNvSpPr>
          <p:nvPr>
            <p:ph type="title"/>
          </p:nvPr>
        </p:nvSpPr>
        <p:spPr>
          <a:xfrm>
            <a:off x="1451579" y="804519"/>
            <a:ext cx="9603275" cy="1049235"/>
          </a:xfrm>
        </p:spPr>
        <p:txBody>
          <a:bodyPr>
            <a:normAutofit/>
          </a:bodyPr>
          <a:lstStyle/>
          <a:p>
            <a:r>
              <a:rPr lang="en-US" dirty="0"/>
              <a:t>Model choice: </a:t>
            </a:r>
            <a:r>
              <a:rPr lang="en-US" b="1" dirty="0"/>
              <a:t>CBLTSM  RNN</a:t>
            </a:r>
            <a:endParaRPr lang="en-US" dirty="0"/>
          </a:p>
        </p:txBody>
      </p:sp>
      <p:grpSp>
        <p:nvGrpSpPr>
          <p:cNvPr id="9" name="Group 8">
            <a:extLst>
              <a:ext uri="{FF2B5EF4-FFF2-40B4-BE49-F238E27FC236}">
                <a16:creationId xmlns:a16="http://schemas.microsoft.com/office/drawing/2014/main" id="{4D61757C-8EF0-4453-95D9-78E78C610E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46399" y="2012810"/>
            <a:ext cx="4969251" cy="3459865"/>
            <a:chOff x="1446399" y="2012810"/>
            <a:chExt cx="4969251" cy="3459865"/>
          </a:xfrm>
        </p:grpSpPr>
        <p:sp>
          <p:nvSpPr>
            <p:cNvPr id="10" name="Rectangle 9">
              <a:extLst>
                <a:ext uri="{FF2B5EF4-FFF2-40B4-BE49-F238E27FC236}">
                  <a16:creationId xmlns:a16="http://schemas.microsoft.com/office/drawing/2014/main" id="{600A610F-62B5-4C04-8952-347042B44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6399" y="2012810"/>
              <a:ext cx="4969251" cy="3459865"/>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4205C7C-BE45-4F4D-8447-A9ED1A2E33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5362" y="2182137"/>
              <a:ext cx="4654871" cy="3130008"/>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51928CC6-3F4E-46C9-BEEE-47A9EE3FC4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59088" y="2345863"/>
            <a:ext cx="4314860" cy="2797627"/>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1610294-4B3E-274D-9AAC-6C1D2BACE091}"/>
              </a:ext>
            </a:extLst>
          </p:cNvPr>
          <p:cNvPicPr/>
          <p:nvPr/>
        </p:nvPicPr>
        <p:blipFill>
          <a:blip r:embed="rId2">
            <a:extLst>
              <a:ext uri="{28A0092B-C50C-407E-A947-70E740481C1C}">
                <a14:useLocalDpi xmlns:a14="http://schemas.microsoft.com/office/drawing/2010/main" val="0"/>
              </a:ext>
            </a:extLst>
          </a:blip>
          <a:stretch>
            <a:fillRect/>
          </a:stretch>
        </p:blipFill>
        <p:spPr>
          <a:xfrm>
            <a:off x="1927590" y="2843747"/>
            <a:ext cx="3993156" cy="1796920"/>
          </a:xfrm>
          <a:prstGeom prst="rect">
            <a:avLst/>
          </a:prstGeom>
        </p:spPr>
      </p:pic>
      <p:sp>
        <p:nvSpPr>
          <p:cNvPr id="3" name="Content Placeholder 2">
            <a:extLst>
              <a:ext uri="{FF2B5EF4-FFF2-40B4-BE49-F238E27FC236}">
                <a16:creationId xmlns:a16="http://schemas.microsoft.com/office/drawing/2014/main" id="{EF2D06FF-C1F4-ED4D-9F98-08F60494176B}"/>
              </a:ext>
            </a:extLst>
          </p:cNvPr>
          <p:cNvSpPr>
            <a:spLocks noGrp="1"/>
          </p:cNvSpPr>
          <p:nvPr>
            <p:ph idx="1"/>
          </p:nvPr>
        </p:nvSpPr>
        <p:spPr>
          <a:xfrm>
            <a:off x="6882361" y="2015734"/>
            <a:ext cx="4169336" cy="3450613"/>
          </a:xfrm>
        </p:spPr>
        <p:txBody>
          <a:bodyPr>
            <a:normAutofit/>
          </a:bodyPr>
          <a:lstStyle/>
          <a:p>
            <a:r>
              <a:rPr lang="en-US" sz="1900" dirty="0"/>
              <a:t>Downsides:</a:t>
            </a:r>
          </a:p>
          <a:p>
            <a:pPr>
              <a:buFont typeface="Wingdings" pitchFamily="2" charset="2"/>
              <a:buChar char="Ø"/>
            </a:pPr>
            <a:r>
              <a:rPr lang="en-US" sz="1900" dirty="0"/>
              <a:t>Music is inherently 2-dimensional. Two notes of different pitches can both play at the same time and two notes of the same pitch can play at different time and text is not the best way to represent that. </a:t>
            </a:r>
          </a:p>
          <a:p>
            <a:pPr>
              <a:buFont typeface="Wingdings" pitchFamily="2" charset="2"/>
              <a:buChar char="Ø"/>
            </a:pPr>
            <a:r>
              <a:rPr lang="en-US" sz="1900" dirty="0"/>
              <a:t>Text, being 1-dimensional, is good but not the best way to represent music</a:t>
            </a:r>
          </a:p>
        </p:txBody>
      </p:sp>
    </p:spTree>
    <p:extLst>
      <p:ext uri="{BB962C8B-B14F-4D97-AF65-F5344CB8AC3E}">
        <p14:creationId xmlns:p14="http://schemas.microsoft.com/office/powerpoint/2010/main" val="2598003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D25F1-4326-AE47-9BBF-D1B082002718}"/>
              </a:ext>
            </a:extLst>
          </p:cNvPr>
          <p:cNvSpPr>
            <a:spLocks noGrp="1"/>
          </p:cNvSpPr>
          <p:nvPr>
            <p:ph type="title"/>
          </p:nvPr>
        </p:nvSpPr>
        <p:spPr/>
        <p:txBody>
          <a:bodyPr/>
          <a:lstStyle/>
          <a:p>
            <a:r>
              <a:rPr lang="en-US" dirty="0"/>
              <a:t>DATA Preparation</a:t>
            </a:r>
          </a:p>
        </p:txBody>
      </p:sp>
      <p:sp>
        <p:nvSpPr>
          <p:cNvPr id="3" name="Content Placeholder 2">
            <a:extLst>
              <a:ext uri="{FF2B5EF4-FFF2-40B4-BE49-F238E27FC236}">
                <a16:creationId xmlns:a16="http://schemas.microsoft.com/office/drawing/2014/main" id="{EB05981A-6499-5740-A128-716A9E52862C}"/>
              </a:ext>
            </a:extLst>
          </p:cNvPr>
          <p:cNvSpPr>
            <a:spLocks noGrp="1"/>
          </p:cNvSpPr>
          <p:nvPr>
            <p:ph idx="1"/>
          </p:nvPr>
        </p:nvSpPr>
        <p:spPr>
          <a:xfrm>
            <a:off x="1451578" y="2015732"/>
            <a:ext cx="10740421" cy="4037749"/>
          </a:xfrm>
        </p:spPr>
        <p:txBody>
          <a:bodyPr>
            <a:normAutofit fontScale="62500" lnSpcReduction="20000"/>
          </a:bodyPr>
          <a:lstStyle/>
          <a:p>
            <a:pPr marL="0" indent="0">
              <a:buNone/>
            </a:pPr>
            <a:r>
              <a:rPr lang="en-US" sz="2600" dirty="0">
                <a:solidFill>
                  <a:srgbClr val="C00000"/>
                </a:solidFill>
              </a:rPr>
              <a:t>1. MIDI (Musical Instrument Digital Interface)</a:t>
            </a:r>
          </a:p>
          <a:p>
            <a:r>
              <a:rPr lang="en-US" sz="2600" dirty="0"/>
              <a:t>Contains information about: note, pitch, octave, chord, offset</a:t>
            </a:r>
          </a:p>
          <a:p>
            <a:pPr marL="0" indent="0">
              <a:buNone/>
            </a:pPr>
            <a:r>
              <a:rPr lang="en-US" sz="2600" dirty="0">
                <a:solidFill>
                  <a:srgbClr val="C00000"/>
                </a:solidFill>
              </a:rPr>
              <a:t>2. Music21 toolkit</a:t>
            </a:r>
          </a:p>
          <a:p>
            <a:r>
              <a:rPr lang="en-US" sz="2600" dirty="0"/>
              <a:t>MIT Python library to extract data from MIDI </a:t>
            </a:r>
          </a:p>
          <a:p>
            <a:endParaRPr lang="en-US" dirty="0"/>
          </a:p>
          <a:p>
            <a:pPr marL="0" indent="0">
              <a:buNone/>
            </a:pPr>
            <a:r>
              <a:rPr lang="en-US" dirty="0"/>
              <a:t>* Reference for music terminology</a:t>
            </a:r>
          </a:p>
          <a:p>
            <a:r>
              <a:rPr lang="en-US" b="1" dirty="0"/>
              <a:t>Note:</a:t>
            </a:r>
            <a:r>
              <a:rPr lang="en-US" dirty="0"/>
              <a:t> A note is either a single sound or its representation in notation. Each note consist of pitch, octave, and an offset.</a:t>
            </a:r>
          </a:p>
          <a:p>
            <a:r>
              <a:rPr lang="en-US" b="1" dirty="0"/>
              <a:t>Pitch:</a:t>
            </a:r>
            <a:r>
              <a:rPr lang="en-US" dirty="0"/>
              <a:t> Pitch refers to the frequency of the sound, represented with the letters [A, B, C, D, E, F, G], with A being the highest and G being the lowest.</a:t>
            </a:r>
          </a:p>
          <a:p>
            <a:r>
              <a:rPr lang="en-US" b="1" dirty="0"/>
              <a:t>Octave:  </a:t>
            </a:r>
            <a:r>
              <a:rPr lang="en-US" dirty="0"/>
              <a:t>An octave is the interval between one musical pitch and another with half or double its frequency.</a:t>
            </a:r>
          </a:p>
          <a:p>
            <a:r>
              <a:rPr lang="en-US" b="1" dirty="0"/>
              <a:t>Offset: </a:t>
            </a:r>
            <a:r>
              <a:rPr lang="en-US" dirty="0"/>
              <a:t>Refers to the location of the note.</a:t>
            </a:r>
          </a:p>
          <a:p>
            <a:r>
              <a:rPr lang="en-US" b="1" dirty="0"/>
              <a:t>Chord: </a:t>
            </a:r>
            <a:r>
              <a:rPr lang="en-US" dirty="0"/>
              <a:t>Playing multiple notes at the same time constitutes a chord.</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816866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21A4066-B261-49FE-952E-A0FE3EE75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81B4579-E2EA-4BD7-94FF-0A0BEE135C6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3530885"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946D25F1-4326-AE47-9BBF-D1B082002718}"/>
              </a:ext>
            </a:extLst>
          </p:cNvPr>
          <p:cNvSpPr>
            <a:spLocks noGrp="1"/>
          </p:cNvSpPr>
          <p:nvPr>
            <p:ph type="title"/>
          </p:nvPr>
        </p:nvSpPr>
        <p:spPr>
          <a:xfrm>
            <a:off x="1451580" y="804520"/>
            <a:ext cx="3530157" cy="1049235"/>
          </a:xfrm>
        </p:spPr>
        <p:txBody>
          <a:bodyPr>
            <a:normAutofit/>
          </a:bodyPr>
          <a:lstStyle/>
          <a:p>
            <a:r>
              <a:rPr lang="en-US" dirty="0"/>
              <a:t>DATA Preparation</a:t>
            </a:r>
          </a:p>
        </p:txBody>
      </p:sp>
      <p:sp>
        <p:nvSpPr>
          <p:cNvPr id="16" name="Rectangle 15">
            <a:extLst>
              <a:ext uri="{FF2B5EF4-FFF2-40B4-BE49-F238E27FC236}">
                <a16:creationId xmlns:a16="http://schemas.microsoft.com/office/drawing/2014/main" id="{81958111-BC13-4D45-AB27-0C2C83F9BA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Content Placeholder 2">
            <a:extLst>
              <a:ext uri="{FF2B5EF4-FFF2-40B4-BE49-F238E27FC236}">
                <a16:creationId xmlns:a16="http://schemas.microsoft.com/office/drawing/2014/main" id="{EB05981A-6499-5740-A128-716A9E52862C}"/>
              </a:ext>
            </a:extLst>
          </p:cNvPr>
          <p:cNvSpPr>
            <a:spLocks noGrp="1"/>
          </p:cNvSpPr>
          <p:nvPr>
            <p:ph idx="1"/>
          </p:nvPr>
        </p:nvSpPr>
        <p:spPr>
          <a:xfrm>
            <a:off x="1451581" y="2015732"/>
            <a:ext cx="3526523" cy="3450613"/>
          </a:xfrm>
        </p:spPr>
        <p:txBody>
          <a:bodyPr>
            <a:normAutofit/>
          </a:bodyPr>
          <a:lstStyle/>
          <a:p>
            <a:pPr marL="0" indent="0">
              <a:buNone/>
            </a:pPr>
            <a:endParaRPr lang="en-US" dirty="0"/>
          </a:p>
          <a:p>
            <a:pPr marL="0" indent="0">
              <a:buNone/>
            </a:pPr>
            <a:endParaRPr lang="en-US" dirty="0"/>
          </a:p>
        </p:txBody>
      </p:sp>
      <p:grpSp>
        <p:nvGrpSpPr>
          <p:cNvPr id="18" name="Group 17">
            <a:extLst>
              <a:ext uri="{FF2B5EF4-FFF2-40B4-BE49-F238E27FC236}">
                <a16:creationId xmlns:a16="http://schemas.microsoft.com/office/drawing/2014/main" id="{82188758-E18A-4CE5-9D03-F4BF5D887C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0131" y="482171"/>
            <a:ext cx="6091791" cy="5149101"/>
            <a:chOff x="5446003" y="583365"/>
            <a:chExt cx="6091790" cy="5181928"/>
          </a:xfrm>
        </p:grpSpPr>
        <p:sp>
          <p:nvSpPr>
            <p:cNvPr id="19" name="Rectangle 18">
              <a:extLst>
                <a:ext uri="{FF2B5EF4-FFF2-40B4-BE49-F238E27FC236}">
                  <a16:creationId xmlns:a16="http://schemas.microsoft.com/office/drawing/2014/main" id="{821513DD-C15F-4381-AEA6-ED9E5E218C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6003" y="583365"/>
              <a:ext cx="609179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ED2DE01-7F43-4858-85FC-27022DA78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64828" y="915807"/>
              <a:ext cx="546177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7" name="Picture 6" descr="A screenshot of a cell phone&#13;&#10;&#13;&#10;Description automatically generated">
            <a:extLst>
              <a:ext uri="{FF2B5EF4-FFF2-40B4-BE49-F238E27FC236}">
                <a16:creationId xmlns:a16="http://schemas.microsoft.com/office/drawing/2014/main" id="{C03CE468-B796-1A4E-B288-A437F76261C4}"/>
              </a:ext>
            </a:extLst>
          </p:cNvPr>
          <p:cNvPicPr>
            <a:picLocks noChangeAspect="1"/>
          </p:cNvPicPr>
          <p:nvPr/>
        </p:nvPicPr>
        <p:blipFill rotWithShape="1">
          <a:blip r:embed="rId2"/>
          <a:srcRect r="10207" b="-2"/>
          <a:stretch/>
        </p:blipFill>
        <p:spPr>
          <a:xfrm>
            <a:off x="6093926" y="1116345"/>
            <a:ext cx="4821551" cy="3866172"/>
          </a:xfrm>
          <a:prstGeom prst="rect">
            <a:avLst/>
          </a:prstGeom>
        </p:spPr>
      </p:pic>
      <p:pic>
        <p:nvPicPr>
          <p:cNvPr id="22" name="Picture 21">
            <a:extLst>
              <a:ext uri="{FF2B5EF4-FFF2-40B4-BE49-F238E27FC236}">
                <a16:creationId xmlns:a16="http://schemas.microsoft.com/office/drawing/2014/main" id="{D42F4933-2ECF-4EE5-BCE4-F19E3CA609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4" name="Straight Connector 23">
            <a:extLst>
              <a:ext uri="{FF2B5EF4-FFF2-40B4-BE49-F238E27FC236}">
                <a16:creationId xmlns:a16="http://schemas.microsoft.com/office/drawing/2014/main" id="{C6FAC23C-014D-4AC5-AD1B-36F7D0E7EF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5182F07-1DB3-D545-AA3C-48B0199EB740}"/>
              </a:ext>
            </a:extLst>
          </p:cNvPr>
          <p:cNvSpPr txBox="1"/>
          <p:nvPr/>
        </p:nvSpPr>
        <p:spPr>
          <a:xfrm>
            <a:off x="1255811" y="2433720"/>
            <a:ext cx="3120420" cy="1569660"/>
          </a:xfrm>
          <a:prstGeom prst="rect">
            <a:avLst/>
          </a:prstGeom>
          <a:noFill/>
        </p:spPr>
        <p:txBody>
          <a:bodyPr wrap="square" rtlCol="0">
            <a:spAutoFit/>
          </a:bodyPr>
          <a:lstStyle/>
          <a:p>
            <a:pPr marL="285750" indent="-285750" algn="r">
              <a:buFont typeface="Arial" panose="020B0604020202020204" pitchFamily="34" charset="0"/>
              <a:buChar char="•"/>
            </a:pPr>
            <a:r>
              <a:rPr lang="en-US" dirty="0"/>
              <a:t> </a:t>
            </a:r>
            <a:r>
              <a:rPr lang="en-US" sz="2400" dirty="0"/>
              <a:t>An excerpt from a midi file that has been read using Music21</a:t>
            </a:r>
          </a:p>
        </p:txBody>
      </p:sp>
    </p:spTree>
    <p:extLst>
      <p:ext uri="{BB962C8B-B14F-4D97-AF65-F5344CB8AC3E}">
        <p14:creationId xmlns:p14="http://schemas.microsoft.com/office/powerpoint/2010/main" val="3874313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4C75E2B-CACA-478C-B26B-182AF87A1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50FF2874-547C-4D14-9E18-28B19002FB8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36CF827D-A163-47F7-BD87-34EB4FA7D6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299D9A9-1DA8-433D-A9BC-FB48D93D42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9B2270AE-EE00-4940-910C-216B453B9809}"/>
              </a:ext>
            </a:extLst>
          </p:cNvPr>
          <p:cNvSpPr>
            <a:spLocks noGrp="1"/>
          </p:cNvSpPr>
          <p:nvPr>
            <p:ph type="title"/>
          </p:nvPr>
        </p:nvSpPr>
        <p:spPr>
          <a:xfrm>
            <a:off x="1146779" y="267352"/>
            <a:ext cx="9603275" cy="1049235"/>
          </a:xfrm>
        </p:spPr>
        <p:txBody>
          <a:bodyPr vert="horz" lIns="91440" tIns="45720" rIns="91440" bIns="45720" rtlCol="0" anchor="t">
            <a:normAutofit/>
          </a:bodyPr>
          <a:lstStyle/>
          <a:p>
            <a:r>
              <a:rPr lang="en-US" dirty="0"/>
              <a:t>Data Preparation</a:t>
            </a:r>
          </a:p>
        </p:txBody>
      </p:sp>
      <p:graphicFrame>
        <p:nvGraphicFramePr>
          <p:cNvPr id="4" name="Content Placeholder 3">
            <a:extLst>
              <a:ext uri="{FF2B5EF4-FFF2-40B4-BE49-F238E27FC236}">
                <a16:creationId xmlns:a16="http://schemas.microsoft.com/office/drawing/2014/main" id="{E408CA7A-2214-7345-B460-5EF989D1097C}"/>
              </a:ext>
            </a:extLst>
          </p:cNvPr>
          <p:cNvGraphicFramePr>
            <a:graphicFrameLocks noGrp="1"/>
          </p:cNvGraphicFramePr>
          <p:nvPr>
            <p:ph idx="1"/>
            <p:extLst>
              <p:ext uri="{D42A27DB-BD31-4B8C-83A1-F6EECF244321}">
                <p14:modId xmlns:p14="http://schemas.microsoft.com/office/powerpoint/2010/main" val="621409238"/>
              </p:ext>
            </p:extLst>
          </p:nvPr>
        </p:nvGraphicFramePr>
        <p:xfrm>
          <a:off x="583095" y="1078784"/>
          <a:ext cx="11025809" cy="5046730"/>
        </p:xfrm>
        <a:graphic>
          <a:graphicData uri="http://schemas.openxmlformats.org/drawingml/2006/table">
            <a:tbl>
              <a:tblPr firstRow="1" bandRow="1">
                <a:noFill/>
                <a:tableStyleId>{5C22544A-7EE6-4342-B048-85BDC9FD1C3A}</a:tableStyleId>
              </a:tblPr>
              <a:tblGrid>
                <a:gridCol w="2073489">
                  <a:extLst>
                    <a:ext uri="{9D8B030D-6E8A-4147-A177-3AD203B41FA5}">
                      <a16:colId xmlns:a16="http://schemas.microsoft.com/office/drawing/2014/main" val="340520888"/>
                    </a:ext>
                  </a:extLst>
                </a:gridCol>
                <a:gridCol w="1741753">
                  <a:extLst>
                    <a:ext uri="{9D8B030D-6E8A-4147-A177-3AD203B41FA5}">
                      <a16:colId xmlns:a16="http://schemas.microsoft.com/office/drawing/2014/main" val="2793632665"/>
                    </a:ext>
                  </a:extLst>
                </a:gridCol>
                <a:gridCol w="3762452">
                  <a:extLst>
                    <a:ext uri="{9D8B030D-6E8A-4147-A177-3AD203B41FA5}">
                      <a16:colId xmlns:a16="http://schemas.microsoft.com/office/drawing/2014/main" val="802922541"/>
                    </a:ext>
                  </a:extLst>
                </a:gridCol>
                <a:gridCol w="3448115">
                  <a:extLst>
                    <a:ext uri="{9D8B030D-6E8A-4147-A177-3AD203B41FA5}">
                      <a16:colId xmlns:a16="http://schemas.microsoft.com/office/drawing/2014/main" val="394493009"/>
                    </a:ext>
                  </a:extLst>
                </a:gridCol>
              </a:tblGrid>
              <a:tr h="822162">
                <a:tc>
                  <a:txBody>
                    <a:bodyPr/>
                    <a:lstStyle/>
                    <a:p>
                      <a:pPr algn="ctr"/>
                      <a:r>
                        <a:rPr lang="en-US" sz="1800" b="0" cap="all" spc="150" dirty="0">
                          <a:solidFill>
                            <a:schemeClr val="lt1"/>
                          </a:solidFill>
                        </a:rPr>
                        <a:t>Genre</a:t>
                      </a:r>
                    </a:p>
                  </a:txBody>
                  <a:tcPr marL="180571" marR="180571" marT="180571" marB="180571">
                    <a:lnL w="12700" cmpd="sng">
                      <a:noFill/>
                    </a:lnL>
                    <a:lnR w="12700" cmpd="sng">
                      <a:noFill/>
                    </a:lnR>
                    <a:lnT w="12700" cmpd="sng">
                      <a:noFill/>
                    </a:lnT>
                    <a:lnB w="38100" cmpd="sng">
                      <a:noFill/>
                    </a:lnB>
                    <a:solidFill>
                      <a:srgbClr val="505356"/>
                    </a:solidFill>
                  </a:tcPr>
                </a:tc>
                <a:tc>
                  <a:txBody>
                    <a:bodyPr/>
                    <a:lstStyle/>
                    <a:p>
                      <a:pPr algn="ctr"/>
                      <a:r>
                        <a:rPr lang="en-US" sz="1800" b="0" cap="all" spc="150" dirty="0">
                          <a:solidFill>
                            <a:schemeClr val="lt1"/>
                          </a:solidFill>
                        </a:rPr>
                        <a:t># Midi</a:t>
                      </a:r>
                    </a:p>
                  </a:txBody>
                  <a:tcPr marL="180571" marR="180571" marT="180571" marB="180571">
                    <a:lnL w="12700" cmpd="sng">
                      <a:noFill/>
                    </a:lnL>
                    <a:lnR w="12700" cmpd="sng">
                      <a:noFill/>
                    </a:lnR>
                    <a:lnT w="12700" cmpd="sng">
                      <a:noFill/>
                    </a:lnT>
                    <a:lnB w="38100" cmpd="sng">
                      <a:noFill/>
                    </a:lnB>
                    <a:solidFill>
                      <a:srgbClr val="505356"/>
                    </a:solidFill>
                  </a:tcPr>
                </a:tc>
                <a:tc>
                  <a:txBody>
                    <a:bodyPr/>
                    <a:lstStyle/>
                    <a:p>
                      <a:pPr algn="ctr"/>
                      <a:r>
                        <a:rPr lang="en-US" sz="1800" b="0" cap="all" spc="150" dirty="0">
                          <a:solidFill>
                            <a:schemeClr val="lt1"/>
                          </a:solidFill>
                        </a:rPr>
                        <a:t># Notes/Chords</a:t>
                      </a:r>
                    </a:p>
                  </a:txBody>
                  <a:tcPr marL="180571" marR="180571" marT="180571" marB="180571">
                    <a:lnL w="12700" cmpd="sng">
                      <a:noFill/>
                    </a:lnL>
                    <a:lnR w="12700" cmpd="sng">
                      <a:noFill/>
                    </a:lnR>
                    <a:lnT w="12700" cmpd="sng">
                      <a:noFill/>
                    </a:lnT>
                    <a:lnB w="38100" cmpd="sng">
                      <a:noFill/>
                    </a:lnB>
                    <a:solidFill>
                      <a:srgbClr val="505356"/>
                    </a:solidFill>
                  </a:tcPr>
                </a:tc>
                <a:tc>
                  <a:txBody>
                    <a:bodyPr/>
                    <a:lstStyle/>
                    <a:p>
                      <a:pPr algn="ctr"/>
                      <a:r>
                        <a:rPr lang="en-US" sz="1800" b="0" cap="all" spc="150" dirty="0">
                          <a:solidFill>
                            <a:schemeClr val="lt1"/>
                          </a:solidFill>
                        </a:rPr>
                        <a:t>#Unique notes/chords</a:t>
                      </a:r>
                    </a:p>
                  </a:txBody>
                  <a:tcPr marL="180571" marR="180571" marT="180571" marB="180571">
                    <a:lnL w="12700" cmpd="sng">
                      <a:noFill/>
                    </a:lnL>
                    <a:lnR w="12700" cmpd="sng">
                      <a:noFill/>
                    </a:lnR>
                    <a:lnT w="12700" cmpd="sng">
                      <a:noFill/>
                    </a:lnT>
                    <a:lnB w="38100" cmpd="sng">
                      <a:noFill/>
                    </a:lnB>
                    <a:solidFill>
                      <a:srgbClr val="505356"/>
                    </a:solidFill>
                  </a:tcPr>
                </a:tc>
                <a:extLst>
                  <a:ext uri="{0D108BD9-81ED-4DB2-BD59-A6C34878D82A}">
                    <a16:rowId xmlns:a16="http://schemas.microsoft.com/office/drawing/2014/main" val="1747467480"/>
                  </a:ext>
                </a:extLst>
              </a:tr>
              <a:tr h="516417">
                <a:tc>
                  <a:txBody>
                    <a:bodyPr/>
                    <a:lstStyle/>
                    <a:p>
                      <a:r>
                        <a:rPr lang="en-US" sz="1700" b="0" cap="none" spc="0" dirty="0">
                          <a:solidFill>
                            <a:schemeClr val="tx1"/>
                          </a:solidFill>
                        </a:rPr>
                        <a:t>Jazz</a:t>
                      </a:r>
                    </a:p>
                  </a:txBody>
                  <a:tcPr marL="180571" marR="180571" marT="180571" marB="180571">
                    <a:lnL w="12700" cmpd="sng">
                      <a:noFill/>
                      <a:prstDash val="solid"/>
                    </a:lnL>
                    <a:lnR w="12700" cmpd="sng">
                      <a:noFill/>
                      <a:prstDash val="solid"/>
                    </a:lnR>
                    <a:lnT w="38100" cmpd="sng">
                      <a:noFill/>
                    </a:lnT>
                    <a:lnB w="12700" cmpd="sng">
                      <a:noFill/>
                      <a:prstDash val="solid"/>
                    </a:lnB>
                    <a:noFill/>
                  </a:tcPr>
                </a:tc>
                <a:tc>
                  <a:txBody>
                    <a:bodyPr/>
                    <a:lstStyle/>
                    <a:p>
                      <a:pPr algn="ctr"/>
                      <a:r>
                        <a:rPr lang="en-US" sz="1600" b="0" dirty="0"/>
                        <a:t>149</a:t>
                      </a:r>
                      <a:endParaRPr lang="en-US" sz="1700" b="0" cap="none" spc="0" dirty="0">
                        <a:solidFill>
                          <a:schemeClr val="tx1"/>
                        </a:solidFill>
                      </a:endParaRPr>
                    </a:p>
                  </a:txBody>
                  <a:tcPr marL="180571" marR="180571" marT="180571" marB="180571">
                    <a:lnL w="12700" cmpd="sng">
                      <a:noFill/>
                      <a:prstDash val="solid"/>
                    </a:lnL>
                    <a:lnR w="12700" cmpd="sng">
                      <a:noFill/>
                      <a:prstDash val="solid"/>
                    </a:lnR>
                    <a:lnT w="38100" cmpd="sng">
                      <a:noFill/>
                    </a:lnT>
                    <a:lnB w="12700" cmpd="sng">
                      <a:noFill/>
                      <a:prstDash val="solid"/>
                    </a:lnB>
                    <a:noFill/>
                  </a:tcPr>
                </a:tc>
                <a:tc>
                  <a:txBody>
                    <a:bodyPr/>
                    <a:lstStyle/>
                    <a:p>
                      <a:pPr algn="ctr"/>
                      <a:r>
                        <a:rPr lang="en-US" sz="1600" b="0" dirty="0"/>
                        <a:t>134123</a:t>
                      </a:r>
                      <a:endParaRPr lang="en-US" sz="1700" b="0" cap="none" spc="0" dirty="0">
                        <a:solidFill>
                          <a:schemeClr val="tx1"/>
                        </a:solidFill>
                      </a:endParaRPr>
                    </a:p>
                  </a:txBody>
                  <a:tcPr marL="180571" marR="180571" marT="180571" marB="180571">
                    <a:lnL w="12700" cmpd="sng">
                      <a:noFill/>
                      <a:prstDash val="solid"/>
                    </a:lnL>
                    <a:lnR w="12700" cmpd="sng">
                      <a:noFill/>
                      <a:prstDash val="solid"/>
                    </a:lnR>
                    <a:lnT w="38100" cmpd="sng">
                      <a:noFill/>
                    </a:lnT>
                    <a:lnB w="12700" cmpd="sng">
                      <a:noFill/>
                      <a:prstDash val="solid"/>
                    </a:lnB>
                    <a:noFill/>
                  </a:tcPr>
                </a:tc>
                <a:tc>
                  <a:txBody>
                    <a:bodyPr/>
                    <a:lstStyle/>
                    <a:p>
                      <a:pPr algn="ctr"/>
                      <a:r>
                        <a:rPr lang="en-US" sz="1600" b="0" dirty="0"/>
                        <a:t>702</a:t>
                      </a:r>
                      <a:endParaRPr lang="en-US" sz="1700" b="0" cap="none" spc="0" dirty="0">
                        <a:solidFill>
                          <a:schemeClr val="tx1"/>
                        </a:solidFill>
                      </a:endParaRPr>
                    </a:p>
                  </a:txBody>
                  <a:tcPr marL="180571" marR="180571" marT="180571" marB="180571">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2701304433"/>
                  </a:ext>
                </a:extLst>
              </a:tr>
              <a:tr h="505795">
                <a:tc>
                  <a:txBody>
                    <a:bodyPr/>
                    <a:lstStyle/>
                    <a:p>
                      <a:r>
                        <a:rPr lang="en-US" sz="1700" b="0" cap="none" spc="0" dirty="0">
                          <a:solidFill>
                            <a:schemeClr val="tx1"/>
                          </a:solidFill>
                        </a:rPr>
                        <a:t>Blues</a:t>
                      </a:r>
                    </a:p>
                  </a:txBody>
                  <a:tcPr marL="180571" marR="180571" marT="180571" marB="180571">
                    <a:lnL w="12700" cmpd="sng">
                      <a:noFill/>
                      <a:prstDash val="solid"/>
                    </a:lnL>
                    <a:lnR w="12700" cmpd="sng">
                      <a:noFill/>
                      <a:prstDash val="solid"/>
                    </a:lnR>
                    <a:lnT w="38100" cmpd="sng">
                      <a:noFill/>
                    </a:lnT>
                    <a:lnB w="12700" cmpd="sng">
                      <a:noFill/>
                      <a:prstDash val="solid"/>
                    </a:lnB>
                    <a:noFill/>
                  </a:tcPr>
                </a:tc>
                <a:tc>
                  <a:txBody>
                    <a:bodyPr/>
                    <a:lstStyle/>
                    <a:p>
                      <a:pPr algn="ctr"/>
                      <a:r>
                        <a:rPr lang="en-US" sz="1700" b="0" cap="none" spc="0" dirty="0">
                          <a:solidFill>
                            <a:schemeClr val="tx1"/>
                          </a:solidFill>
                        </a:rPr>
                        <a:t>99</a:t>
                      </a:r>
                    </a:p>
                  </a:txBody>
                  <a:tcPr marL="180571" marR="180571" marT="180571" marB="180571">
                    <a:lnL w="12700" cmpd="sng">
                      <a:noFill/>
                      <a:prstDash val="solid"/>
                    </a:lnL>
                    <a:lnR w="12700" cmpd="sng">
                      <a:noFill/>
                      <a:prstDash val="solid"/>
                    </a:lnR>
                    <a:lnT w="38100" cmpd="sng">
                      <a:noFill/>
                    </a:lnT>
                    <a:lnB w="12700" cmpd="sng">
                      <a:noFill/>
                      <a:prstDash val="solid"/>
                    </a:lnB>
                    <a:noFill/>
                  </a:tcPr>
                </a:tc>
                <a:tc>
                  <a:txBody>
                    <a:bodyPr/>
                    <a:lstStyle/>
                    <a:p>
                      <a:pPr algn="ctr"/>
                      <a:r>
                        <a:rPr lang="en-US" sz="1800" b="0" i="0" kern="1200" dirty="0">
                          <a:solidFill>
                            <a:schemeClr val="dk1"/>
                          </a:solidFill>
                          <a:effectLst/>
                          <a:latin typeface="+mn-lt"/>
                          <a:ea typeface="+mn-ea"/>
                          <a:cs typeface="+mn-cs"/>
                        </a:rPr>
                        <a:t>79510</a:t>
                      </a:r>
                      <a:endParaRPr lang="en-US" sz="1700" b="0" cap="none" spc="0" dirty="0">
                        <a:solidFill>
                          <a:schemeClr val="tx1"/>
                        </a:solidFill>
                      </a:endParaRPr>
                    </a:p>
                  </a:txBody>
                  <a:tcPr marL="180571" marR="180571" marT="180571" marB="180571">
                    <a:lnL w="12700" cmpd="sng">
                      <a:noFill/>
                      <a:prstDash val="solid"/>
                    </a:lnL>
                    <a:lnR w="12700" cmpd="sng">
                      <a:noFill/>
                      <a:prstDash val="solid"/>
                    </a:lnR>
                    <a:lnT w="38100" cmpd="sng">
                      <a:noFill/>
                    </a:lnT>
                    <a:lnB w="12700" cmpd="sng">
                      <a:noFill/>
                      <a:prstDash val="solid"/>
                    </a:lnB>
                    <a:noFill/>
                  </a:tcPr>
                </a:tc>
                <a:tc>
                  <a:txBody>
                    <a:bodyPr/>
                    <a:lstStyle/>
                    <a:p>
                      <a:pPr algn="ctr"/>
                      <a:r>
                        <a:rPr lang="en-US" sz="1800" b="0" i="0" kern="1200" dirty="0">
                          <a:solidFill>
                            <a:schemeClr val="dk1"/>
                          </a:solidFill>
                          <a:effectLst/>
                          <a:latin typeface="+mn-lt"/>
                          <a:ea typeface="+mn-ea"/>
                          <a:cs typeface="+mn-cs"/>
                        </a:rPr>
                        <a:t>390</a:t>
                      </a:r>
                      <a:endParaRPr lang="en-US" sz="1700" b="0" cap="none" spc="0" dirty="0">
                        <a:solidFill>
                          <a:schemeClr val="tx1"/>
                        </a:solidFill>
                      </a:endParaRPr>
                    </a:p>
                  </a:txBody>
                  <a:tcPr marL="180571" marR="180571" marT="180571" marB="180571">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4189895974"/>
                  </a:ext>
                </a:extLst>
              </a:tr>
              <a:tr h="546194">
                <a:tc>
                  <a:txBody>
                    <a:bodyPr/>
                    <a:lstStyle/>
                    <a:p>
                      <a:r>
                        <a:rPr lang="en-US" sz="1700" b="0" cap="none" spc="0" dirty="0">
                          <a:solidFill>
                            <a:schemeClr val="tx1"/>
                          </a:solidFill>
                        </a:rPr>
                        <a:t>Country</a:t>
                      </a:r>
                    </a:p>
                  </a:txBody>
                  <a:tcPr marL="180571" marR="180571" marT="180571" marB="18057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a:r>
                        <a:rPr lang="en-US" sz="1700" b="0" cap="none" spc="0" dirty="0">
                          <a:solidFill>
                            <a:schemeClr val="tx1"/>
                          </a:solidFill>
                        </a:rPr>
                        <a:t>90</a:t>
                      </a:r>
                    </a:p>
                  </a:txBody>
                  <a:tcPr marL="180571" marR="180571" marT="180571" marB="18057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a:r>
                        <a:rPr lang="en-US" sz="1700" b="0" cap="none" spc="0" dirty="0">
                          <a:solidFill>
                            <a:schemeClr val="tx1"/>
                          </a:solidFill>
                        </a:rPr>
                        <a:t>49310</a:t>
                      </a:r>
                    </a:p>
                  </a:txBody>
                  <a:tcPr marL="180571" marR="180571" marT="180571" marB="18057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a:r>
                        <a:rPr lang="en-US" sz="1700" b="0" cap="none" spc="0">
                          <a:solidFill>
                            <a:schemeClr val="tx1"/>
                          </a:solidFill>
                        </a:rPr>
                        <a:t>238</a:t>
                      </a:r>
                    </a:p>
                  </a:txBody>
                  <a:tcPr marL="180571" marR="180571" marT="180571" marB="18057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1046854379"/>
                  </a:ext>
                </a:extLst>
              </a:tr>
              <a:tr h="0">
                <a:tc>
                  <a:txBody>
                    <a:bodyPr/>
                    <a:lstStyle/>
                    <a:p>
                      <a:r>
                        <a:rPr lang="en-US" sz="1700" b="0" cap="none" spc="0" dirty="0">
                          <a:solidFill>
                            <a:schemeClr val="tx1"/>
                          </a:solidFill>
                        </a:rPr>
                        <a:t>Rap</a:t>
                      </a:r>
                    </a:p>
                  </a:txBody>
                  <a:tcPr marL="180571" marR="180571" marT="180571" marB="18057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a:r>
                        <a:rPr lang="en-US" sz="1800" b="0" i="0" kern="1200" dirty="0">
                          <a:solidFill>
                            <a:schemeClr val="dk1"/>
                          </a:solidFill>
                          <a:effectLst/>
                          <a:latin typeface="+mn-lt"/>
                          <a:ea typeface="+mn-ea"/>
                          <a:cs typeface="+mn-cs"/>
                        </a:rPr>
                        <a:t>99</a:t>
                      </a:r>
                      <a:endParaRPr lang="en-US" sz="1700" b="0" cap="none" spc="0" dirty="0">
                        <a:solidFill>
                          <a:schemeClr val="tx1"/>
                        </a:solidFill>
                      </a:endParaRPr>
                    </a:p>
                  </a:txBody>
                  <a:tcPr marL="180571" marR="180571" marT="180571" marB="18057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a:r>
                        <a:rPr lang="en-US" sz="1800" b="0" i="0" kern="1200" dirty="0">
                          <a:solidFill>
                            <a:schemeClr val="dk1"/>
                          </a:solidFill>
                          <a:effectLst/>
                          <a:latin typeface="+mn-lt"/>
                          <a:ea typeface="+mn-ea"/>
                          <a:cs typeface="+mn-cs"/>
                        </a:rPr>
                        <a:t>85450</a:t>
                      </a:r>
                      <a:endParaRPr lang="en-US" sz="1700" b="0" cap="none" spc="0" dirty="0">
                        <a:solidFill>
                          <a:schemeClr val="tx1"/>
                        </a:solidFill>
                      </a:endParaRPr>
                    </a:p>
                  </a:txBody>
                  <a:tcPr marL="180571" marR="180571" marT="180571" marB="18057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a:r>
                        <a:rPr lang="en-US" sz="1800" b="0" i="0" kern="1200" dirty="0">
                          <a:solidFill>
                            <a:schemeClr val="dk1"/>
                          </a:solidFill>
                          <a:effectLst/>
                          <a:latin typeface="+mn-lt"/>
                          <a:ea typeface="+mn-ea"/>
                          <a:cs typeface="+mn-cs"/>
                        </a:rPr>
                        <a:t>402</a:t>
                      </a:r>
                      <a:endParaRPr lang="en-US" sz="1700" b="0" cap="none" spc="0" dirty="0">
                        <a:solidFill>
                          <a:schemeClr val="tx1"/>
                        </a:solidFill>
                      </a:endParaRPr>
                    </a:p>
                  </a:txBody>
                  <a:tcPr marL="180571" marR="180571" marT="180571" marB="18057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851165618"/>
                  </a:ext>
                </a:extLst>
              </a:tr>
              <a:tr h="812790">
                <a:tc>
                  <a:txBody>
                    <a:bodyPr/>
                    <a:lstStyle/>
                    <a:p>
                      <a:r>
                        <a:rPr lang="en-US" sz="1700" b="0" cap="none" spc="0" dirty="0">
                          <a:solidFill>
                            <a:schemeClr val="tx1"/>
                          </a:solidFill>
                        </a:rPr>
                        <a:t>Ukrainian folk</a:t>
                      </a:r>
                    </a:p>
                  </a:txBody>
                  <a:tcPr marL="180571" marR="180571" marT="180571" marB="180571">
                    <a:lnL w="12700" cmpd="sng">
                      <a:noFill/>
                      <a:prstDash val="solid"/>
                    </a:lnL>
                    <a:lnR w="12700" cmpd="sng">
                      <a:noFill/>
                      <a:prstDash val="solid"/>
                    </a:lnR>
                    <a:lnT w="12700" cmpd="sng">
                      <a:noFill/>
                      <a:prstDash val="solid"/>
                    </a:lnT>
                    <a:lnB w="12700" cmpd="sng">
                      <a:noFill/>
                      <a:prstDash val="solid"/>
                    </a:lnB>
                    <a:noFill/>
                  </a:tcPr>
                </a:tc>
                <a:tc>
                  <a:txBody>
                    <a:bodyPr/>
                    <a:lstStyle/>
                    <a:p>
                      <a:pPr algn="ctr"/>
                      <a:r>
                        <a:rPr lang="en-US" sz="1700" b="0" cap="none" spc="0" dirty="0">
                          <a:solidFill>
                            <a:schemeClr val="tx1"/>
                          </a:solidFill>
                        </a:rPr>
                        <a:t>66</a:t>
                      </a:r>
                    </a:p>
                  </a:txBody>
                  <a:tcPr marL="180571" marR="180571" marT="180571" marB="180571">
                    <a:lnL w="12700" cmpd="sng">
                      <a:noFill/>
                      <a:prstDash val="solid"/>
                    </a:lnL>
                    <a:lnR w="12700" cmpd="sng">
                      <a:noFill/>
                      <a:prstDash val="solid"/>
                    </a:lnR>
                    <a:lnT w="12700" cmpd="sng">
                      <a:noFill/>
                      <a:prstDash val="solid"/>
                    </a:lnT>
                    <a:lnB w="12700" cmpd="sng">
                      <a:noFill/>
                      <a:prstDash val="solid"/>
                    </a:lnB>
                    <a:noFill/>
                  </a:tcPr>
                </a:tc>
                <a:tc>
                  <a:txBody>
                    <a:bodyPr/>
                    <a:lstStyle/>
                    <a:p>
                      <a:pPr algn="ctr"/>
                      <a:r>
                        <a:rPr lang="en-US" sz="1700" b="0" cap="none" spc="0" dirty="0">
                          <a:solidFill>
                            <a:schemeClr val="tx1"/>
                          </a:solidFill>
                        </a:rPr>
                        <a:t>28194</a:t>
                      </a:r>
                    </a:p>
                  </a:txBody>
                  <a:tcPr marL="180571" marR="180571" marT="180571" marB="180571">
                    <a:lnL w="12700" cmpd="sng">
                      <a:noFill/>
                      <a:prstDash val="solid"/>
                    </a:lnL>
                    <a:lnR w="12700" cmpd="sng">
                      <a:noFill/>
                      <a:prstDash val="solid"/>
                    </a:lnR>
                    <a:lnT w="12700" cmpd="sng">
                      <a:noFill/>
                      <a:prstDash val="solid"/>
                    </a:lnT>
                    <a:lnB w="12700" cmpd="sng">
                      <a:noFill/>
                      <a:prstDash val="solid"/>
                    </a:lnB>
                    <a:noFill/>
                  </a:tcPr>
                </a:tc>
                <a:tc>
                  <a:txBody>
                    <a:bodyPr/>
                    <a:lstStyle/>
                    <a:p>
                      <a:pPr algn="ctr"/>
                      <a:r>
                        <a:rPr lang="en-US" sz="1700" b="0" cap="none" spc="0" dirty="0">
                          <a:solidFill>
                            <a:schemeClr val="tx1"/>
                          </a:solidFill>
                        </a:rPr>
                        <a:t>382</a:t>
                      </a:r>
                    </a:p>
                  </a:txBody>
                  <a:tcPr marL="180571" marR="180571" marT="180571" marB="180571">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178818054"/>
                  </a:ext>
                </a:extLst>
              </a:tr>
              <a:tr h="812790">
                <a:tc>
                  <a:txBody>
                    <a:bodyPr/>
                    <a:lstStyle/>
                    <a:p>
                      <a:r>
                        <a:rPr lang="en-US" sz="1700" b="0" cap="none" spc="0" dirty="0">
                          <a:solidFill>
                            <a:schemeClr val="tx1"/>
                          </a:solidFill>
                        </a:rPr>
                        <a:t>Bollywood</a:t>
                      </a:r>
                    </a:p>
                  </a:txBody>
                  <a:tcPr marL="180571" marR="180571" marT="180571" marB="180571">
                    <a:lnL w="12700" cmpd="sng">
                      <a:noFill/>
                      <a:prstDash val="solid"/>
                    </a:lnL>
                    <a:lnR w="12700" cmpd="sng">
                      <a:noFill/>
                      <a:prstDash val="solid"/>
                    </a:lnR>
                    <a:lnT w="12700" cmpd="sng">
                      <a:noFill/>
                      <a:prstDash val="solid"/>
                    </a:lnT>
                    <a:lnB w="12700" cmpd="sng">
                      <a:noFill/>
                      <a:prstDash val="solid"/>
                    </a:lnB>
                    <a:noFill/>
                  </a:tcPr>
                </a:tc>
                <a:tc>
                  <a:txBody>
                    <a:bodyPr/>
                    <a:lstStyle/>
                    <a:p>
                      <a:pPr algn="ctr"/>
                      <a:r>
                        <a:rPr lang="en-US" sz="1700" b="0" cap="none" spc="0" dirty="0">
                          <a:solidFill>
                            <a:schemeClr val="tx1"/>
                          </a:solidFill>
                        </a:rPr>
                        <a:t>68</a:t>
                      </a:r>
                    </a:p>
                  </a:txBody>
                  <a:tcPr marL="180571" marR="180571" marT="180571" marB="180571">
                    <a:lnL w="12700" cmpd="sng">
                      <a:noFill/>
                      <a:prstDash val="solid"/>
                    </a:lnL>
                    <a:lnR w="12700" cmpd="sng">
                      <a:noFill/>
                      <a:prstDash val="solid"/>
                    </a:lnR>
                    <a:lnT w="12700" cmpd="sng">
                      <a:noFill/>
                      <a:prstDash val="solid"/>
                    </a:lnT>
                    <a:lnB w="12700" cmpd="sng">
                      <a:noFill/>
                      <a:prstDash val="solid"/>
                    </a:lnB>
                    <a:noFill/>
                  </a:tcPr>
                </a:tc>
                <a:tc>
                  <a:txBody>
                    <a:bodyPr/>
                    <a:lstStyle/>
                    <a:p>
                      <a:pPr algn="ctr"/>
                      <a:r>
                        <a:rPr lang="en-US" sz="1600" b="0" dirty="0"/>
                        <a:t>59039</a:t>
                      </a:r>
                      <a:endParaRPr lang="en-US" sz="1700" b="0" cap="none" spc="0" dirty="0">
                        <a:solidFill>
                          <a:schemeClr val="tx1"/>
                        </a:solidFill>
                      </a:endParaRPr>
                    </a:p>
                  </a:txBody>
                  <a:tcPr marL="180571" marR="180571" marT="180571" marB="180571">
                    <a:lnL w="12700" cmpd="sng">
                      <a:noFill/>
                      <a:prstDash val="solid"/>
                    </a:lnL>
                    <a:lnR w="12700" cmpd="sng">
                      <a:noFill/>
                      <a:prstDash val="solid"/>
                    </a:lnR>
                    <a:lnT w="12700" cmpd="sng">
                      <a:noFill/>
                      <a:prstDash val="solid"/>
                    </a:lnT>
                    <a:lnB w="12700" cmpd="sng">
                      <a:noFill/>
                      <a:prstDash val="solid"/>
                    </a:lnB>
                    <a:noFill/>
                  </a:tcPr>
                </a:tc>
                <a:tc>
                  <a:txBody>
                    <a:bodyPr/>
                    <a:lstStyle/>
                    <a:p>
                      <a:pPr algn="ctr"/>
                      <a:r>
                        <a:rPr lang="en-US" sz="1600" b="0" dirty="0"/>
                        <a:t>570</a:t>
                      </a:r>
                      <a:endParaRPr lang="en-US" sz="1700" b="0" cap="none" spc="0" dirty="0">
                        <a:solidFill>
                          <a:schemeClr val="tx1"/>
                        </a:solidFill>
                      </a:endParaRPr>
                    </a:p>
                  </a:txBody>
                  <a:tcPr marL="180571" marR="180571" marT="180571" marB="180571">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078395979"/>
                  </a:ext>
                </a:extLst>
              </a:tr>
            </a:tbl>
          </a:graphicData>
        </a:graphic>
      </p:graphicFrame>
    </p:spTree>
    <p:extLst>
      <p:ext uri="{BB962C8B-B14F-4D97-AF65-F5344CB8AC3E}">
        <p14:creationId xmlns:p14="http://schemas.microsoft.com/office/powerpoint/2010/main" val="738647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B8204-6960-0444-A509-2ABC1593D2C2}"/>
              </a:ext>
            </a:extLst>
          </p:cNvPr>
          <p:cNvSpPr>
            <a:spLocks noGrp="1"/>
          </p:cNvSpPr>
          <p:nvPr>
            <p:ph type="title"/>
          </p:nvPr>
        </p:nvSpPr>
        <p:spPr>
          <a:xfrm>
            <a:off x="1451579" y="804519"/>
            <a:ext cx="9603275" cy="1049235"/>
          </a:xfrm>
        </p:spPr>
        <p:txBody>
          <a:bodyPr>
            <a:normAutofit/>
          </a:bodyPr>
          <a:lstStyle/>
          <a:p>
            <a:r>
              <a:rPr lang="en-US" dirty="0"/>
              <a:t>Data Preparation : network input</a:t>
            </a:r>
          </a:p>
        </p:txBody>
      </p:sp>
      <p:sp>
        <p:nvSpPr>
          <p:cNvPr id="3" name="Content Placeholder 2">
            <a:extLst>
              <a:ext uri="{FF2B5EF4-FFF2-40B4-BE49-F238E27FC236}">
                <a16:creationId xmlns:a16="http://schemas.microsoft.com/office/drawing/2014/main" id="{E14356B4-97D7-ED42-9743-F7EAE44627B3}"/>
              </a:ext>
            </a:extLst>
          </p:cNvPr>
          <p:cNvSpPr>
            <a:spLocks noGrp="1"/>
          </p:cNvSpPr>
          <p:nvPr>
            <p:ph idx="1"/>
          </p:nvPr>
        </p:nvSpPr>
        <p:spPr>
          <a:xfrm>
            <a:off x="1451579" y="2015734"/>
            <a:ext cx="4162555" cy="3450613"/>
          </a:xfrm>
        </p:spPr>
        <p:txBody>
          <a:bodyPr>
            <a:normAutofit fontScale="92500" lnSpcReduction="10000"/>
          </a:bodyPr>
          <a:lstStyle/>
          <a:p>
            <a:pPr marL="457200" lvl="0" indent="-457200">
              <a:lnSpc>
                <a:spcPct val="110000"/>
              </a:lnSpc>
              <a:buFont typeface="+mj-lt"/>
              <a:buAutoNum type="arabicPeriod"/>
            </a:pPr>
            <a:r>
              <a:rPr lang="en-US" dirty="0"/>
              <a:t>Assign an id to each unique note</a:t>
            </a:r>
          </a:p>
          <a:p>
            <a:pPr marL="457200" lvl="0" indent="-457200">
              <a:lnSpc>
                <a:spcPct val="110000"/>
              </a:lnSpc>
              <a:buFont typeface="+mj-lt"/>
              <a:buAutoNum type="arabicPeriod"/>
            </a:pPr>
            <a:r>
              <a:rPr lang="en-US" dirty="0"/>
              <a:t>Append every chord by encoding the id of every note in the chord together into a single string, with each note being separated by a dot.</a:t>
            </a:r>
          </a:p>
          <a:p>
            <a:pPr marL="457200" lvl="0" indent="-457200">
              <a:lnSpc>
                <a:spcPct val="110000"/>
              </a:lnSpc>
              <a:buFont typeface="+mj-lt"/>
              <a:buAutoNum type="arabicPeriod"/>
            </a:pPr>
            <a:r>
              <a:rPr lang="en-US" dirty="0"/>
              <a:t> These encodings allows us to easily decode the output generated by the network into the correct notes and chords.</a:t>
            </a:r>
          </a:p>
          <a:p>
            <a:pPr marL="457200" lvl="0" indent="-457200">
              <a:lnSpc>
                <a:spcPct val="110000"/>
              </a:lnSpc>
              <a:buFont typeface="+mj-lt"/>
              <a:buAutoNum type="arabicPeriod"/>
            </a:pPr>
            <a:r>
              <a:rPr lang="en-US" dirty="0"/>
              <a:t>Note to integer embedding</a:t>
            </a:r>
          </a:p>
          <a:p>
            <a:pPr marL="0" lvl="0" indent="0">
              <a:lnSpc>
                <a:spcPct val="110000"/>
              </a:lnSpc>
              <a:buNone/>
            </a:pPr>
            <a:endParaRPr lang="en-US" dirty="0"/>
          </a:p>
        </p:txBody>
      </p:sp>
      <p:pic>
        <p:nvPicPr>
          <p:cNvPr id="5" name="Picture 4" descr="A close up of a mans face&#13;&#10;&#13;&#10;Description automatically generated">
            <a:extLst>
              <a:ext uri="{FF2B5EF4-FFF2-40B4-BE49-F238E27FC236}">
                <a16:creationId xmlns:a16="http://schemas.microsoft.com/office/drawing/2014/main" id="{3E983966-6761-FC40-8ECB-BA8BBC9FEC68}"/>
              </a:ext>
            </a:extLst>
          </p:cNvPr>
          <p:cNvPicPr>
            <a:picLocks noChangeAspect="1"/>
          </p:cNvPicPr>
          <p:nvPr/>
        </p:nvPicPr>
        <p:blipFill>
          <a:blip r:embed="rId2"/>
          <a:stretch>
            <a:fillRect/>
          </a:stretch>
        </p:blipFill>
        <p:spPr>
          <a:xfrm>
            <a:off x="6006496" y="2509454"/>
            <a:ext cx="5907089" cy="2463172"/>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1666634028"/>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TotalTime>
  <Words>621</Words>
  <Application>Microsoft Macintosh PowerPoint</Application>
  <PresentationFormat>Widescreen</PresentationFormat>
  <Paragraphs>96</Paragraphs>
  <Slides>17</Slides>
  <Notes>3</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Gill Sans MT</vt:lpstr>
      <vt:lpstr>Times New Roman</vt:lpstr>
      <vt:lpstr>Wingdings</vt:lpstr>
      <vt:lpstr>Gallery</vt:lpstr>
      <vt:lpstr>BEATBOT</vt:lpstr>
      <vt:lpstr>Project GOAL</vt:lpstr>
      <vt:lpstr>CAN YOU GUESS?</vt:lpstr>
      <vt:lpstr>Model choice: CBLTSM  RNN </vt:lpstr>
      <vt:lpstr>Model choice: CBLTSM  RNN</vt:lpstr>
      <vt:lpstr>DATA Preparation</vt:lpstr>
      <vt:lpstr>DATA Preparation</vt:lpstr>
      <vt:lpstr>Data Preparation</vt:lpstr>
      <vt:lpstr>Data Preparation : network input</vt:lpstr>
      <vt:lpstr>Data Preparation: network input</vt:lpstr>
      <vt:lpstr>Model Architecture</vt:lpstr>
      <vt:lpstr>GENERATING MUSIC</vt:lpstr>
      <vt:lpstr>Let’s HEAR it!</vt:lpstr>
      <vt:lpstr>Model evaluation</vt:lpstr>
      <vt:lpstr>Challenges</vt:lpstr>
      <vt:lpstr>Future scope</vt:lpstr>
      <vt:lpstr>Technologies USED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for music generation</dc:title>
  <dc:creator>Sharma, Anant A.</dc:creator>
  <cp:lastModifiedBy>Sharma, Anant A.</cp:lastModifiedBy>
  <cp:revision>7</cp:revision>
  <dcterms:created xsi:type="dcterms:W3CDTF">2019-01-12T06:10:51Z</dcterms:created>
  <dcterms:modified xsi:type="dcterms:W3CDTF">2019-01-12T15:57:19Z</dcterms:modified>
</cp:coreProperties>
</file>